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Default Extension="tiff" ContentType="image/tif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57" autoAdjust="0"/>
  </p:normalViewPr>
  <p:slideViewPr>
    <p:cSldViewPr>
      <p:cViewPr varScale="1">
        <p:scale>
          <a:sx n="60" d="100"/>
          <a:sy n="60" d="100"/>
        </p:scale>
        <p:origin x="-143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95C84B51-A690-40BA-98B1-DBBEFEF53A53}" type="datetimeFigureOut">
              <a:rPr lang="en-US" smtClean="0"/>
              <a:pPr/>
              <a:t>10/30/2015</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7A10657F-4563-40F7-AC3E-F7C4BE4E710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PowerPoint</a:t>
            </a:r>
            <a:r>
              <a:rPr lang="en-US" baseline="0" dirty="0" smtClean="0"/>
              <a:t> is designed to review legal practices in a healthcare setting, and should include student questioning and discussion.</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slide is to let students</a:t>
            </a:r>
            <a:r>
              <a:rPr lang="en-US" baseline="0" dirty="0" smtClean="0"/>
              <a:t> know that there are many organizations and professions who have written statements about the observance of patients’ rights.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which of these two standards do</a:t>
            </a:r>
            <a:r>
              <a:rPr lang="en-US" baseline="0" dirty="0" smtClean="0"/>
              <a:t> you think is most often compromised in a health care setting?  The discussion will help students think about the rights by drawing from their own experiences.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 Do you think most patients are fully informed before giving consent to medical procedures?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 what law covers</a:t>
            </a:r>
            <a:r>
              <a:rPr lang="en-US" baseline="0" dirty="0" smtClean="0"/>
              <a:t> the confidentiality of all communication and records?  They should ALL get this right.</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students – can you think of any example of when facility relationships would matter to a patient?</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 students – do you think</a:t>
            </a:r>
            <a:r>
              <a:rPr lang="en-US" baseline="0" dirty="0" smtClean="0"/>
              <a:t> patients ever negotiate their doctor bills or other healthcare charges?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to students that Patient’s Rights usually refers to hospitalized patients.  Resident’s rights involve the rights of residents in long-term care or nursing homes.</a:t>
            </a:r>
          </a:p>
          <a:p>
            <a:r>
              <a:rPr lang="en-US" baseline="0" dirty="0" smtClean="0"/>
              <a:t/>
            </a:r>
            <a:br>
              <a:rPr lang="en-US" baseline="0" dirty="0" smtClean="0"/>
            </a:br>
            <a:r>
              <a:rPr lang="en-US" baseline="0" dirty="0" smtClean="0"/>
              <a:t>Ask students – how are resident’s rights different from patient’s rights?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Key</a:t>
            </a:r>
          </a:p>
          <a:p>
            <a:endParaRPr lang="en-US" dirty="0" smtClean="0"/>
          </a:p>
          <a:p>
            <a:pPr marL="235115" indent="-235115">
              <a:buAutoNum type="arabicPeriod"/>
            </a:pPr>
            <a:r>
              <a:rPr lang="en-US" dirty="0" smtClean="0"/>
              <a:t>Yes</a:t>
            </a:r>
          </a:p>
          <a:p>
            <a:pPr marL="235115" indent="-235115">
              <a:buAutoNum type="arabicPeriod"/>
            </a:pPr>
            <a:r>
              <a:rPr lang="en-US" dirty="0" smtClean="0"/>
              <a:t>Yes</a:t>
            </a:r>
          </a:p>
          <a:p>
            <a:pPr marL="235115" indent="-235115">
              <a:buAutoNum type="arabicPeriod"/>
            </a:pPr>
            <a:r>
              <a:rPr lang="en-US" dirty="0" smtClean="0"/>
              <a:t>Talk to the</a:t>
            </a:r>
            <a:r>
              <a:rPr lang="en-US" baseline="0" dirty="0" smtClean="0"/>
              <a:t> surgeon, share concerns, and request a different anesthetist</a:t>
            </a:r>
          </a:p>
          <a:p>
            <a:pPr marL="235115" indent="-235115">
              <a:buAutoNum type="arabicPeriod"/>
            </a:pPr>
            <a:r>
              <a:rPr lang="en-US" baseline="0" dirty="0" smtClean="0"/>
              <a:t>Opinion question</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to students</a:t>
            </a:r>
            <a:r>
              <a:rPr lang="en-US" baseline="0" dirty="0" smtClean="0"/>
              <a:t> that as a health professional, they may be asked to witness a consent form.  </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Key</a:t>
            </a:r>
          </a:p>
          <a:p>
            <a:endParaRPr lang="en-US" dirty="0" smtClean="0"/>
          </a:p>
          <a:p>
            <a:pPr marL="235115" indent="-235115">
              <a:buAutoNum type="arabicPeriod"/>
            </a:pPr>
            <a:r>
              <a:rPr lang="en-US" dirty="0" smtClean="0"/>
              <a:t>No</a:t>
            </a:r>
            <a:r>
              <a:rPr lang="en-US" baseline="0" dirty="0" smtClean="0"/>
              <a:t>, because a patient must be of sound mind to legally sign a consent?</a:t>
            </a:r>
          </a:p>
          <a:p>
            <a:pPr marL="235115" indent="-235115">
              <a:buAutoNum type="arabicPeriod"/>
            </a:pPr>
            <a:r>
              <a:rPr lang="en-US" baseline="0" dirty="0" smtClean="0"/>
              <a:t>Possibly, yes.  If the physician has properly informed the patient of the procedure, risks, and intended outcomes, then yes, the signature is legal.  It is possible that the legality of the signature could be questioned if the all the rules for informed consent have not been followed.</a:t>
            </a:r>
          </a:p>
          <a:p>
            <a:pPr marL="235115" indent="-235115">
              <a:buAutoNum type="arabicPeriod"/>
            </a:pPr>
            <a:r>
              <a:rPr lang="en-US" baseline="0" dirty="0" smtClean="0"/>
              <a:t>No</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5115" indent="-235115">
              <a:buAutoNum type="arabicPeriod"/>
            </a:pPr>
            <a:r>
              <a:rPr lang="en-US" baseline="0" dirty="0" smtClean="0"/>
              <a:t>Activate prior learning.  At screen title, ask if any students know what HIPAA stands for.</a:t>
            </a:r>
          </a:p>
          <a:p>
            <a:pPr marL="235115" indent="-235115">
              <a:buAutoNum type="arabicPeriod"/>
            </a:pPr>
            <a:r>
              <a:rPr lang="en-US" baseline="0" dirty="0" smtClean="0"/>
              <a:t>Remind students that HIPAA is a federal (US government) law.</a:t>
            </a:r>
          </a:p>
          <a:p>
            <a:pPr marL="235115" indent="-235115">
              <a:buAutoNum type="arabicPeriod"/>
            </a:pPr>
            <a:r>
              <a:rPr lang="en-US" baseline="0" dirty="0" smtClean="0"/>
              <a:t>Do any students know what HHS stands for?  It is the Department of Health and Human Services.  Do they know who the currently serves as the Secretary of Health and Human Services?  </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are three labor laws that affect the</a:t>
            </a:r>
            <a:r>
              <a:rPr lang="en-US" baseline="0" dirty="0" smtClean="0"/>
              <a:t> employment of healthcare workers.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Introduce</a:t>
            </a:r>
            <a:r>
              <a:rPr lang="en-US" baseline="0" dirty="0" smtClean="0"/>
              <a:t> this content by helping students understand the importance of this topic.  Sometimes young people have a tendency to make light of the discussion of sexual harassment, but they really should take it seriously and learn the difference between actions that are permitted and not appropriate.</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might also be a good time to mention that healthcare workers should use care when forwarding funny</a:t>
            </a:r>
            <a:r>
              <a:rPr lang="en-US" baseline="0" dirty="0" smtClean="0"/>
              <a:t> e-mails, particularly from work e-mail.</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25</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a:t>
            </a:r>
            <a:r>
              <a:rPr lang="en-US" baseline="0" dirty="0" smtClean="0"/>
              <a:t> the concept of chain of command.  Ask students why they think it is important to follow the chain of command – why not just file a formal grievance every time they do not like something at work?</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malpractice</a:t>
            </a:r>
            <a:r>
              <a:rPr lang="en-US" baseline="0" dirty="0" smtClean="0"/>
              <a:t> lawsuits are a result of violation of scope of practice.  </a:t>
            </a:r>
          </a:p>
          <a:p>
            <a:endParaRPr lang="en-US" baseline="0" dirty="0" smtClean="0"/>
          </a:p>
          <a:p>
            <a:r>
              <a:rPr lang="en-US" baseline="0" dirty="0" smtClean="0"/>
              <a:t>Make sure students know that scope of practice varies from state to state in many different health professions.  For example, in some states, Optometrists can perform eye surgery – in other states, only an ophthalmologist can perform eye surgery.</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Key</a:t>
            </a:r>
          </a:p>
          <a:p>
            <a:endParaRPr lang="en-US" dirty="0" smtClean="0"/>
          </a:p>
          <a:p>
            <a:pPr marL="235115" indent="-235115">
              <a:buAutoNum type="arabicPeriod"/>
            </a:pPr>
            <a:r>
              <a:rPr lang="en-US" dirty="0" smtClean="0"/>
              <a:t>No</a:t>
            </a:r>
          </a:p>
          <a:p>
            <a:pPr marL="235115" indent="-235115">
              <a:buAutoNum type="arabicPeriod"/>
            </a:pPr>
            <a:r>
              <a:rPr lang="en-US" dirty="0" smtClean="0"/>
              <a:t>Yes</a:t>
            </a:r>
          </a:p>
          <a:p>
            <a:pPr marL="235115" indent="-235115">
              <a:buAutoNum type="arabicPeriod"/>
            </a:pPr>
            <a:r>
              <a:rPr lang="en-US" dirty="0" smtClean="0"/>
              <a:t>Usually</a:t>
            </a:r>
            <a:r>
              <a:rPr lang="en-US" baseline="0" dirty="0" smtClean="0"/>
              <a:t>, no</a:t>
            </a:r>
          </a:p>
          <a:p>
            <a:pPr marL="235115" indent="-235115">
              <a:buAutoNum type="arabicPeriod"/>
            </a:pPr>
            <a:r>
              <a:rPr lang="en-US" baseline="0" dirty="0" smtClean="0"/>
              <a:t>Ask him/her to stop, and tell him/her that the sexual comments make you uncomfortable</a:t>
            </a:r>
            <a:endParaRPr lang="en-US" dirty="0" smtClean="0"/>
          </a:p>
          <a:p>
            <a:pPr marL="235115" indent="-235115">
              <a:buAutoNum type="arabicPeriod"/>
            </a:pP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28</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5115" indent="-235115">
              <a:buAutoNum type="arabicPeriod" startAt="5"/>
            </a:pPr>
            <a:r>
              <a:rPr lang="en-US" dirty="0" smtClean="0"/>
              <a:t>OSHA</a:t>
            </a:r>
            <a:r>
              <a:rPr lang="en-US" baseline="0" dirty="0" smtClean="0"/>
              <a:t> rules provide for safe working conditions.</a:t>
            </a:r>
          </a:p>
          <a:p>
            <a:pPr marL="235115" indent="-235115">
              <a:buAutoNum type="arabicPeriod" startAt="5"/>
            </a:pPr>
            <a:r>
              <a:rPr lang="en-US" baseline="0" dirty="0" smtClean="0"/>
              <a:t>The office would be required to make reasonable accommodations for Roxy if hired.  They may not refuse to hire her because she has a disability, although they may have other reasons for not hiring her.</a:t>
            </a:r>
          </a:p>
          <a:p>
            <a:pPr marL="235115" indent="-235115">
              <a:buAutoNum type="arabicPeriod" startAt="5"/>
            </a:pPr>
            <a:r>
              <a:rPr lang="en-US" baseline="0" dirty="0" smtClean="0"/>
              <a:t>You should file a grievance when your efforts to resolve a problem following the chain of command have not been successful.</a:t>
            </a:r>
          </a:p>
          <a:p>
            <a:pPr marL="235115" indent="-235115">
              <a:buAutoNum type="arabicPeriod" startAt="5"/>
            </a:pPr>
            <a:r>
              <a:rPr lang="en-US" baseline="0" dirty="0" smtClean="0"/>
              <a:t>Yes</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29</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35115" indent="-235115">
              <a:buAutoNum type="arabicPeriod"/>
            </a:pPr>
            <a:r>
              <a:rPr lang="en-US" dirty="0" smtClean="0"/>
              <a:t>Ask students if they have ever seen or signed a HIPAA consent</a:t>
            </a:r>
            <a:r>
              <a:rPr lang="en-US" baseline="0" dirty="0" smtClean="0"/>
              <a:t> form.</a:t>
            </a:r>
          </a:p>
          <a:p>
            <a:pPr marL="235115" indent="-235115">
              <a:buAutoNum type="arabicPeriod"/>
            </a:pPr>
            <a:r>
              <a:rPr lang="en-US" baseline="0" dirty="0" smtClean="0"/>
              <a:t>Ask if they had ever heard about HIPAA before learning about HIPAA in their health science class.  (students examples can help connect learning.)</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a:t>
            </a:r>
            <a:r>
              <a:rPr lang="en-US" baseline="0" dirty="0" smtClean="0"/>
              <a:t> Key:</a:t>
            </a:r>
          </a:p>
          <a:p>
            <a:pPr marL="235115" indent="-235115">
              <a:buAutoNum type="arabicPeriod"/>
            </a:pPr>
            <a:r>
              <a:rPr lang="en-US" baseline="0" dirty="0" smtClean="0"/>
              <a:t>Department of Health and Human Services</a:t>
            </a:r>
          </a:p>
          <a:p>
            <a:pPr marL="235115" indent="-235115">
              <a:buAutoNum type="arabicPeriod"/>
            </a:pPr>
            <a:r>
              <a:rPr lang="en-US" baseline="0" dirty="0" smtClean="0"/>
              <a:t>Yes</a:t>
            </a:r>
          </a:p>
          <a:p>
            <a:pPr marL="235115" indent="-235115">
              <a:buAutoNum type="arabicPeriod"/>
            </a:pPr>
            <a:r>
              <a:rPr lang="en-US" baseline="0" dirty="0" smtClean="0"/>
              <a:t>No – Many times a physician may talk with family members but they will not share confidential information.</a:t>
            </a:r>
          </a:p>
          <a:p>
            <a:pPr marL="235115" indent="-235115">
              <a:buAutoNum type="arabicPeriod"/>
            </a:pPr>
            <a:r>
              <a:rPr lang="en-US" baseline="0" dirty="0" smtClean="0"/>
              <a:t>Yes.  HIPAA  requires that patients can get a copy of their records but does not prevent offices from charging a fee.</a:t>
            </a:r>
          </a:p>
          <a:p>
            <a:pPr marL="235115" indent="-235115">
              <a:buAutoNum type="arabicPeriod"/>
            </a:pPr>
            <a:r>
              <a:rPr lang="en-US" baseline="0" dirty="0" smtClean="0"/>
              <a:t>No.  Births and deaths are required by law to be reported and registered according to the laws of the state.</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Point</a:t>
            </a:r>
            <a:r>
              <a:rPr lang="en-US" baseline="0" dirty="0" smtClean="0"/>
              <a:t> out to students that the correct term is “advance” and not “advanced.”</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a:t>
            </a:r>
            <a:r>
              <a:rPr lang="en-US" baseline="0" dirty="0" smtClean="0"/>
              <a:t> students understand the POA can be done in addition to a living will or instead of a living will.  </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reading</a:t>
            </a:r>
            <a:r>
              <a:rPr lang="en-US" baseline="0" dirty="0" smtClean="0"/>
              <a:t> the bullet points, a</a:t>
            </a:r>
            <a:r>
              <a:rPr lang="en-US" dirty="0" smtClean="0"/>
              <a:t>sk students</a:t>
            </a:r>
            <a:r>
              <a:rPr lang="en-US" baseline="0" dirty="0" smtClean="0"/>
              <a:t> to summarize the PSDA in their own words.  </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Answer Key</a:t>
            </a:r>
          </a:p>
          <a:p>
            <a:pPr marL="235115" indent="-235115">
              <a:buAutoNum type="arabicPeriod"/>
            </a:pPr>
            <a:r>
              <a:rPr lang="en-US" dirty="0" smtClean="0"/>
              <a:t>Legally, if the facility accepts federal money,</a:t>
            </a:r>
            <a:r>
              <a:rPr lang="en-US" baseline="0" dirty="0" smtClean="0"/>
              <a:t> then the physician cannot refuse a living will request.  Otherwise, it would depend on state law.</a:t>
            </a:r>
          </a:p>
          <a:p>
            <a:pPr marL="235115" indent="-235115">
              <a:buAutoNum type="arabicPeriod"/>
            </a:pPr>
            <a:r>
              <a:rPr lang="en-US" baseline="0" dirty="0" smtClean="0"/>
              <a:t>The intent of the PSDA is to protect a patient’s right to have an advance directive followed.</a:t>
            </a:r>
          </a:p>
          <a:p>
            <a:pPr marL="235115" indent="-235115">
              <a:buAutoNum type="arabicPeriod"/>
            </a:pPr>
            <a:r>
              <a:rPr lang="en-US" baseline="0" dirty="0" smtClean="0"/>
              <a:t>No</a:t>
            </a:r>
          </a:p>
          <a:p>
            <a:pPr marL="235115" indent="-235115">
              <a:buAutoNum type="arabicPeriod"/>
            </a:pPr>
            <a:r>
              <a:rPr lang="en-US" baseline="0" dirty="0" smtClean="0"/>
              <a:t>No</a:t>
            </a:r>
          </a:p>
          <a:p>
            <a:pPr marL="235115" indent="-235115">
              <a:buAutoNum type="arabicPeriod"/>
            </a:pPr>
            <a:r>
              <a:rPr lang="en-US" baseline="0" dirty="0" smtClean="0"/>
              <a:t>The nurse should not call a code, or rather should notify the doctor and allow the patient to die with dignity.</a:t>
            </a:r>
            <a:endParaRPr lang="en-US" dirty="0"/>
          </a:p>
        </p:txBody>
      </p:sp>
      <p:sp>
        <p:nvSpPr>
          <p:cNvPr id="4" name="Slide Number Placeholder 3"/>
          <p:cNvSpPr>
            <a:spLocks noGrp="1"/>
          </p:cNvSpPr>
          <p:nvPr>
            <p:ph type="sldNum" sz="quarter" idx="10"/>
          </p:nvPr>
        </p:nvSpPr>
        <p:spPr/>
        <p:txBody>
          <a:bodyPr/>
          <a:lstStyle/>
          <a:p>
            <a:fld id="{7A10657F-4563-40F7-AC3E-F7C4BE4E710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914400" y="0"/>
            <a:ext cx="82296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blipFill>
                <a:blip r:embed="rId3"/>
                <a:tile tx="0" ty="0" sx="100000" sy="100000" flip="none" algn="tl"/>
              </a:blipFill>
            </a:endParaRPr>
          </a:p>
        </p:txBody>
      </p:sp>
      <p:sp>
        <p:nvSpPr>
          <p:cNvPr id="9" name="Straight Connector 8"/>
          <p:cNvSpPr>
            <a:spLocks noChangeShapeType="1"/>
          </p:cNvSpPr>
          <p:nvPr/>
        </p:nvSpPr>
        <p:spPr bwMode="auto">
          <a:xfrm rot="16200000">
            <a:off x="-23622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DBFB6829-6686-4E96-9E55-1E53C3FF1059}" type="datetimeFigureOut">
              <a:rPr lang="en-US" smtClean="0"/>
              <a:pPr/>
              <a:t>10/30/2015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F61E0EC-7B4F-4621-9276-269735D388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FB6829-6686-4E96-9E55-1E53C3FF1059}" type="datetimeFigureOut">
              <a:rPr lang="en-US" smtClean="0"/>
              <a:pPr/>
              <a:t>10/30/2015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DBFB6829-6686-4E96-9E55-1E53C3FF1059}" type="datetimeFigureOut">
              <a:rPr lang="en-US" smtClean="0"/>
              <a:pPr/>
              <a:t>10/30/2015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F61E0EC-7B4F-4621-9276-269735D388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77200" cy="746760"/>
          </a:xfrm>
        </p:spPr>
        <p:txBody>
          <a:bodyPr/>
          <a:lstStyle>
            <a:extLst/>
          </a:lstStyle>
          <a:p>
            <a:r>
              <a:rPr kumimoji="0" lang="en-US" dirty="0" smtClean="0"/>
              <a:t>Click to edit Master title sty</a:t>
            </a:r>
            <a:endParaRPr kumimoji="0" lang="en-US" dirty="0"/>
          </a:p>
        </p:txBody>
      </p:sp>
      <p:sp>
        <p:nvSpPr>
          <p:cNvPr id="3" name="Content Placeholder 2"/>
          <p:cNvSpPr>
            <a:spLocks noGrp="1"/>
          </p:cNvSpPr>
          <p:nvPr>
            <p:ph idx="1"/>
          </p:nvPr>
        </p:nvSpPr>
        <p:spPr>
          <a:xfrm>
            <a:off x="457200" y="1371600"/>
            <a:ext cx="8077200" cy="5084136"/>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BFB6829-6686-4E96-9E55-1E53C3FF1059}" type="datetimeFigureOut">
              <a:rPr lang="en-US" smtClean="0"/>
              <a:pPr/>
              <a:t>10/30/2015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DBFB6829-6686-4E96-9E55-1E53C3FF1059}" type="datetimeFigureOut">
              <a:rPr lang="en-US" smtClean="0"/>
              <a:pPr/>
              <a:t>10/30/2015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F61E0EC-7B4F-4621-9276-269735D3880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FB6829-6686-4E96-9E55-1E53C3FF1059}" type="datetimeFigureOut">
              <a:rPr lang="en-US" smtClean="0"/>
              <a:pPr/>
              <a:t>10/30/2015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BFB6829-6686-4E96-9E55-1E53C3FF1059}" type="datetimeFigureOut">
              <a:rPr lang="en-US" smtClean="0"/>
              <a:pPr/>
              <a:t>10/30/2015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BFB6829-6686-4E96-9E55-1E53C3FF1059}" type="datetimeFigureOut">
              <a:rPr lang="en-US" smtClean="0"/>
              <a:pPr/>
              <a:t>10/30/2015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DBFB6829-6686-4E96-9E55-1E53C3FF1059}" type="datetimeFigureOut">
              <a:rPr lang="en-US" smtClean="0"/>
              <a:pPr/>
              <a:t>10/30/2015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BFB6829-6686-4E96-9E55-1E53C3FF1059}" type="datetimeFigureOut">
              <a:rPr lang="en-US" smtClean="0"/>
              <a:pPr/>
              <a:t>10/30/2015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61E0EC-7B4F-4621-9276-269735D388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DBFB6829-6686-4E96-9E55-1E53C3FF1059}" type="datetimeFigureOut">
              <a:rPr lang="en-US" smtClean="0"/>
              <a:pPr/>
              <a:t>10/30/2015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F61E0EC-7B4F-4621-9276-269735D3880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839200" y="0"/>
            <a:ext cx="3048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80772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80772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BFB6829-6686-4E96-9E55-1E53C3FF1059}" type="datetimeFigureOut">
              <a:rPr lang="en-US" smtClean="0"/>
              <a:pPr/>
              <a:t>10/30/2015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F61E0EC-7B4F-4621-9276-269735D388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tif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tif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tif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tif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tif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hhs.gov/ocr/privacy/hipaa/understanding/index.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gif"/><Relationship Id="rId5" Type="http://schemas.openxmlformats.org/officeDocument/2006/relationships/hyperlink" Target="http://www.hhs.gov/" TargetMode="Externa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uslivingwillregistry.com/default.as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hoto by flickr user tidewatermuse"/>
          <p:cNvPicPr/>
          <p:nvPr/>
        </p:nvPicPr>
        <p:blipFill>
          <a:blip r:embed="rId3" cstate="print"/>
          <a:srcRect/>
          <a:stretch>
            <a:fillRect/>
          </a:stretch>
        </p:blipFill>
        <p:spPr bwMode="auto">
          <a:xfrm>
            <a:off x="838200" y="685800"/>
            <a:ext cx="4114800" cy="2837815"/>
          </a:xfrm>
          <a:prstGeom prst="rect">
            <a:avLst/>
          </a:prstGeom>
          <a:noFill/>
          <a:ln w="9525">
            <a:solidFill>
              <a:schemeClr val="accent2"/>
            </a:solidFill>
            <a:miter lim="800000"/>
            <a:headEnd/>
            <a:tailEnd/>
          </a:ln>
          <a:effectLst>
            <a:outerShdw blurRad="50800" dist="38100" dir="5400000" algn="t" rotWithShape="0">
              <a:prstClr val="black">
                <a:alpha val="40000"/>
              </a:prstClr>
            </a:outerShdw>
          </a:effectLst>
          <a:scene3d>
            <a:camera prst="perspectiveRelaxedModerately"/>
            <a:lightRig rig="threePt" dir="t"/>
          </a:scene3d>
        </p:spPr>
      </p:pic>
      <p:sp>
        <p:nvSpPr>
          <p:cNvPr id="2" name="Title 1"/>
          <p:cNvSpPr>
            <a:spLocks noGrp="1"/>
          </p:cNvSpPr>
          <p:nvPr>
            <p:ph type="ctrTitle"/>
          </p:nvPr>
        </p:nvSpPr>
        <p:spPr/>
        <p:txBody>
          <a:bodyPr/>
          <a:lstStyle/>
          <a:p>
            <a:r>
              <a:rPr lang="en-US" sz="6600" dirty="0" smtClean="0"/>
              <a:t>Legal Practices</a:t>
            </a:r>
            <a:endParaRPr lang="en-US" sz="6600" dirty="0"/>
          </a:p>
        </p:txBody>
      </p:sp>
      <p:sp>
        <p:nvSpPr>
          <p:cNvPr id="3" name="Subtitle 2"/>
          <p:cNvSpPr>
            <a:spLocks noGrp="1"/>
          </p:cNvSpPr>
          <p:nvPr>
            <p:ph type="subTitle" idx="1"/>
          </p:nvPr>
        </p:nvSpPr>
        <p:spPr/>
        <p:txBody>
          <a:bodyPr/>
          <a:lstStyle/>
          <a:p>
            <a:r>
              <a:rPr lang="en-US" dirty="0" smtClean="0"/>
              <a:t>In a healthcare setting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self determination act</a:t>
            </a:r>
            <a:endParaRPr lang="en-US" dirty="0"/>
          </a:p>
        </p:txBody>
      </p:sp>
      <p:sp>
        <p:nvSpPr>
          <p:cNvPr id="3" name="Content Placeholder 2"/>
          <p:cNvSpPr>
            <a:spLocks noGrp="1"/>
          </p:cNvSpPr>
          <p:nvPr>
            <p:ph idx="1"/>
          </p:nvPr>
        </p:nvSpPr>
        <p:spPr/>
        <p:txBody>
          <a:bodyPr/>
          <a:lstStyle/>
          <a:p>
            <a:r>
              <a:rPr lang="en-US" dirty="0" smtClean="0"/>
              <a:t>Abbreviated PSDA</a:t>
            </a:r>
          </a:p>
          <a:p>
            <a:r>
              <a:rPr lang="en-US" dirty="0" smtClean="0"/>
              <a:t>Federal law in 1990</a:t>
            </a:r>
          </a:p>
          <a:p>
            <a:r>
              <a:rPr lang="en-US" dirty="0" smtClean="0"/>
              <a:t>Facilities receiving federal aid must:</a:t>
            </a:r>
          </a:p>
          <a:p>
            <a:pPr lvl="1"/>
            <a:r>
              <a:rPr lang="en-US" dirty="0" smtClean="0"/>
              <a:t>Inform patients of their right to make decisions concerning their medical care, including right-to-die.</a:t>
            </a:r>
          </a:p>
          <a:p>
            <a:pPr lvl="1"/>
            <a:r>
              <a:rPr lang="en-US" dirty="0" smtClean="0"/>
              <a:t>Provide assistance in preparing advance directives.</a:t>
            </a:r>
          </a:p>
          <a:p>
            <a:pPr lvl="1"/>
            <a:r>
              <a:rPr lang="en-US" dirty="0" smtClean="0"/>
              <a:t>Document advance directives in patient record.</a:t>
            </a:r>
          </a:p>
          <a:p>
            <a:pPr lvl="1"/>
            <a:r>
              <a:rPr lang="en-US" dirty="0" smtClean="0"/>
              <a:t>Provide written statements to implement the patient’s requests.</a:t>
            </a:r>
          </a:p>
          <a:p>
            <a:pPr lvl="1"/>
            <a:r>
              <a:rPr lang="en-US" dirty="0" smtClean="0"/>
              <a:t>Affirm no discrimination because of advance directives.</a:t>
            </a:r>
          </a:p>
          <a:p>
            <a:pPr lvl="1"/>
            <a:r>
              <a:rPr lang="en-US" dirty="0" smtClean="0"/>
              <a:t>Educate staff on legal issues regarding advance directives.</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 Directives </a:t>
            </a:r>
            <a:endParaRPr lang="en-US" dirty="0"/>
          </a:p>
        </p:txBody>
      </p:sp>
      <p:sp>
        <p:nvSpPr>
          <p:cNvPr id="3" name="Content Placeholder 2"/>
          <p:cNvSpPr>
            <a:spLocks noGrp="1"/>
          </p:cNvSpPr>
          <p:nvPr>
            <p:ph idx="1"/>
          </p:nvPr>
        </p:nvSpPr>
        <p:spPr>
          <a:xfrm>
            <a:off x="457200" y="1371600"/>
            <a:ext cx="8077200" cy="5181600"/>
          </a:xfrm>
        </p:spPr>
        <p:txBody>
          <a:bodyPr>
            <a:normAutofit/>
          </a:bodyPr>
          <a:lstStyle/>
          <a:p>
            <a:pPr marL="514350" indent="-514350">
              <a:buFont typeface="+mj-lt"/>
              <a:buAutoNum type="arabicPeriod"/>
            </a:pPr>
            <a:r>
              <a:rPr lang="en-US" dirty="0" smtClean="0"/>
              <a:t>If a patient legally signs a living will, can a physician refuse to cooperate?</a:t>
            </a:r>
          </a:p>
          <a:p>
            <a:pPr marL="514350" indent="-514350">
              <a:buFont typeface="+mj-lt"/>
              <a:buAutoNum type="arabicPeriod"/>
            </a:pPr>
            <a:r>
              <a:rPr lang="en-US" dirty="0" smtClean="0"/>
              <a:t>What is the intent of the PSDA?</a:t>
            </a:r>
          </a:p>
          <a:p>
            <a:pPr marL="514350" indent="-514350">
              <a:buFont typeface="+mj-lt"/>
              <a:buAutoNum type="arabicPeriod"/>
            </a:pPr>
            <a:r>
              <a:rPr lang="en-US" dirty="0" smtClean="0"/>
              <a:t>Robert has never been married and has no children.  Can he give durable power of attorney to his cat?</a:t>
            </a:r>
          </a:p>
          <a:p>
            <a:pPr marL="514350" indent="-514350">
              <a:buFont typeface="+mj-lt"/>
              <a:buAutoNum type="arabicPeriod"/>
            </a:pPr>
            <a:r>
              <a:rPr lang="en-US" dirty="0" smtClean="0"/>
              <a:t>Barney is very ill.  His daughter puts a pen in his hand and bullies him into signing a Living Will.  Is that legal?</a:t>
            </a:r>
          </a:p>
          <a:p>
            <a:pPr marL="514350" indent="-514350">
              <a:buFont typeface="+mj-lt"/>
              <a:buAutoNum type="arabicPeriod"/>
            </a:pPr>
            <a:r>
              <a:rPr lang="en-US" dirty="0" smtClean="0"/>
              <a:t>Joe has signed a living will and the doctor writes a DNR order.  What should the nurse caring for him do if he experiences cardiac arrest?</a:t>
            </a:r>
          </a:p>
          <a:p>
            <a:pPr marL="514350" indent="-514350">
              <a:buFont typeface="+mj-lt"/>
              <a:buAutoNum type="arabicPeriod"/>
            </a:pPr>
            <a:endParaRPr lang="en-US" dirty="0"/>
          </a:p>
        </p:txBody>
      </p:sp>
      <p:sp>
        <p:nvSpPr>
          <p:cNvPr id="4" name="Rectangle 3"/>
          <p:cNvSpPr/>
          <p:nvPr/>
        </p:nvSpPr>
        <p:spPr>
          <a:xfrm rot="20774951">
            <a:off x="5419015" y="191803"/>
            <a:ext cx="1725152"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QUIZ</a:t>
            </a:r>
            <a:endParaRPr lang="en-US" sz="54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Bill of Rights</a:t>
            </a:r>
            <a:endParaRPr lang="en-US" dirty="0"/>
          </a:p>
        </p:txBody>
      </p:sp>
      <p:sp>
        <p:nvSpPr>
          <p:cNvPr id="3" name="Content Placeholder 2"/>
          <p:cNvSpPr>
            <a:spLocks noGrp="1"/>
          </p:cNvSpPr>
          <p:nvPr>
            <p:ph idx="1"/>
          </p:nvPr>
        </p:nvSpPr>
        <p:spPr/>
        <p:txBody>
          <a:bodyPr/>
          <a:lstStyle/>
          <a:p>
            <a:r>
              <a:rPr lang="en-US" dirty="0" smtClean="0"/>
              <a:t>Many different forms</a:t>
            </a:r>
          </a:p>
          <a:p>
            <a:pPr lvl="1"/>
            <a:r>
              <a:rPr lang="en-US" sz="2400" dirty="0" smtClean="0"/>
              <a:t>American Hospital Association – Patient’s Bill of Rights</a:t>
            </a:r>
          </a:p>
          <a:p>
            <a:pPr lvl="1"/>
            <a:r>
              <a:rPr lang="en-US" sz="2400" dirty="0" smtClean="0"/>
              <a:t>Mental Health Patient’s Bill of Rights</a:t>
            </a:r>
          </a:p>
          <a:p>
            <a:pPr lvl="1"/>
            <a:r>
              <a:rPr lang="en-US" sz="2400" dirty="0" smtClean="0"/>
              <a:t>Patient’s Bill of Rights for Medicare and Medicaid</a:t>
            </a:r>
          </a:p>
          <a:p>
            <a:pPr lvl="1"/>
            <a:r>
              <a:rPr lang="en-US" sz="2400" dirty="0" smtClean="0"/>
              <a:t>Resident’s Bill of Rights (OBRA)</a:t>
            </a:r>
          </a:p>
          <a:p>
            <a:pPr lvl="1"/>
            <a:r>
              <a:rPr lang="en-US" sz="2400" dirty="0" smtClean="0"/>
              <a:t>Managed Care Bill of Rights</a:t>
            </a:r>
          </a:p>
          <a:p>
            <a:pPr lvl="1"/>
            <a:r>
              <a:rPr lang="en-US" sz="2400" dirty="0" smtClean="0"/>
              <a:t>Complementary and Alternative Care Client Bill of Rights</a:t>
            </a:r>
          </a:p>
          <a:p>
            <a:pPr lvl="1"/>
            <a:r>
              <a:rPr lang="en-US" sz="2400" dirty="0" smtClean="0"/>
              <a:t>Etc.</a:t>
            </a:r>
          </a:p>
          <a:p>
            <a:pPr lvl="1">
              <a:buNone/>
            </a:pP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371600"/>
            <a:ext cx="4191000" cy="5084136"/>
          </a:xfrm>
        </p:spPr>
        <p:txBody>
          <a:bodyPr>
            <a:normAutofit/>
          </a:bodyPr>
          <a:lstStyle/>
          <a:p>
            <a:r>
              <a:rPr lang="en-US" sz="3200" dirty="0" smtClean="0"/>
              <a:t>Considerate and respectful care.</a:t>
            </a:r>
          </a:p>
          <a:p>
            <a:pPr>
              <a:buNone/>
            </a:pPr>
            <a:endParaRPr lang="en-US" sz="1400" dirty="0" smtClean="0"/>
          </a:p>
          <a:p>
            <a:r>
              <a:rPr lang="en-US" sz="3200" dirty="0" smtClean="0"/>
              <a:t>Obtain complete, current information concerning diagnosis, treatment and prognosis.</a:t>
            </a:r>
          </a:p>
        </p:txBody>
      </p:sp>
      <p:pic>
        <p:nvPicPr>
          <p:cNvPr id="6" name="Picture 5" descr="PRFMD138.WMF"/>
          <p:cNvPicPr>
            <a:picLocks noChangeAspect="1"/>
          </p:cNvPicPr>
          <p:nvPr/>
        </p:nvPicPr>
        <p:blipFill>
          <a:blip r:embed="rId3" cstate="print"/>
          <a:stretch>
            <a:fillRect/>
          </a:stretch>
        </p:blipFill>
        <p:spPr>
          <a:xfrm>
            <a:off x="5257800" y="1600200"/>
            <a:ext cx="2321760" cy="3962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371600"/>
            <a:ext cx="4343400" cy="5084136"/>
          </a:xfrm>
        </p:spPr>
        <p:txBody>
          <a:bodyPr/>
          <a:lstStyle/>
          <a:p>
            <a:r>
              <a:rPr lang="en-US" dirty="0" smtClean="0"/>
              <a:t>Receive information necessary to give informed consent prior  to the start of any procedure.</a:t>
            </a:r>
          </a:p>
          <a:p>
            <a:pPr>
              <a:buNone/>
            </a:pPr>
            <a:endParaRPr lang="en-US" sz="1400" dirty="0" smtClean="0"/>
          </a:p>
          <a:p>
            <a:r>
              <a:rPr lang="en-US" dirty="0" smtClean="0"/>
              <a:t>Have advance directives for health care and/or refuse treatment to the extent permitted under law.</a:t>
            </a:r>
          </a:p>
        </p:txBody>
      </p:sp>
      <p:pic>
        <p:nvPicPr>
          <p:cNvPr id="6" name="Picture 5" descr="PRFMD079.WMF"/>
          <p:cNvPicPr>
            <a:picLocks noChangeAspect="1"/>
          </p:cNvPicPr>
          <p:nvPr/>
        </p:nvPicPr>
        <p:blipFill>
          <a:blip r:embed="rId3" cstate="print"/>
          <a:stretch>
            <a:fillRect/>
          </a:stretch>
        </p:blipFill>
        <p:spPr>
          <a:xfrm>
            <a:off x="4800600" y="2209800"/>
            <a:ext cx="2994197" cy="3492394"/>
          </a:xfrm>
          <a:prstGeom prst="rect">
            <a:avLst/>
          </a:prstGeom>
        </p:spPr>
      </p:pic>
      <p:sp>
        <p:nvSpPr>
          <p:cNvPr id="8" name="Line Callout 1 7"/>
          <p:cNvSpPr/>
          <p:nvPr/>
        </p:nvSpPr>
        <p:spPr>
          <a:xfrm>
            <a:off x="5486400" y="1371600"/>
            <a:ext cx="2362200" cy="685800"/>
          </a:xfrm>
          <a:prstGeom prst="borderCallout1">
            <a:avLst>
              <a:gd name="adj1" fmla="val 112459"/>
              <a:gd name="adj2" fmla="val 47888"/>
              <a:gd name="adj3" fmla="val 310192"/>
              <a:gd name="adj4" fmla="val 6811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 refuse.</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371600"/>
            <a:ext cx="4191000" cy="5084136"/>
          </a:xfrm>
        </p:spPr>
        <p:txBody>
          <a:bodyPr/>
          <a:lstStyle/>
          <a:p>
            <a:r>
              <a:rPr lang="en-US" dirty="0" smtClean="0"/>
              <a:t>Privacy concerning a medical care program.</a:t>
            </a:r>
          </a:p>
          <a:p>
            <a:pPr>
              <a:buNone/>
            </a:pPr>
            <a:endParaRPr lang="en-US" sz="1400" dirty="0" smtClean="0"/>
          </a:p>
          <a:p>
            <a:r>
              <a:rPr lang="en-US" dirty="0" smtClean="0"/>
              <a:t>Confidential treatment of all communications and records.</a:t>
            </a:r>
          </a:p>
          <a:p>
            <a:pPr>
              <a:buNone/>
            </a:pPr>
            <a:endParaRPr lang="en-US" sz="1400" dirty="0" smtClean="0"/>
          </a:p>
          <a:p>
            <a:r>
              <a:rPr lang="en-US" dirty="0" smtClean="0"/>
              <a:t>Reasonable response to a request for services.</a:t>
            </a:r>
            <a:endParaRPr lang="en-US" dirty="0"/>
          </a:p>
        </p:txBody>
      </p:sp>
      <p:pic>
        <p:nvPicPr>
          <p:cNvPr id="4" name="Picture 2" descr="E:\IMAGES.WMF\PROF\MED_DEN\PRFMD131.WMF"/>
          <p:cNvPicPr>
            <a:picLocks noChangeAspect="1" noChangeArrowheads="1"/>
          </p:cNvPicPr>
          <p:nvPr/>
        </p:nvPicPr>
        <p:blipFill>
          <a:blip r:embed="rId3" cstate="print"/>
          <a:srcRect/>
          <a:stretch>
            <a:fillRect/>
          </a:stretch>
        </p:blipFill>
        <p:spPr bwMode="auto">
          <a:xfrm>
            <a:off x="5334000" y="2057400"/>
            <a:ext cx="2646510" cy="2286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447800"/>
            <a:ext cx="4495800" cy="5007936"/>
          </a:xfrm>
        </p:spPr>
        <p:txBody>
          <a:bodyPr/>
          <a:lstStyle/>
          <a:p>
            <a:r>
              <a:rPr lang="en-US" dirty="0" smtClean="0"/>
              <a:t>Obtain </a:t>
            </a:r>
            <a:r>
              <a:rPr lang="en-US" sz="2800" dirty="0" smtClean="0"/>
              <a:t>information regarding facility relationships to other healthcare and educational institutions.</a:t>
            </a:r>
          </a:p>
          <a:p>
            <a:r>
              <a:rPr lang="en-US" sz="2800" dirty="0" smtClean="0"/>
              <a:t>Right to refuse to participate in research.</a:t>
            </a:r>
          </a:p>
          <a:p>
            <a:r>
              <a:rPr lang="en-US" sz="2800" dirty="0" smtClean="0"/>
              <a:t>Reasonable continuity of care.</a:t>
            </a:r>
            <a:endParaRPr lang="en-US" dirty="0"/>
          </a:p>
        </p:txBody>
      </p:sp>
      <p:pic>
        <p:nvPicPr>
          <p:cNvPr id="5" name="Picture 4" descr="PRFMD105.WMF"/>
          <p:cNvPicPr>
            <a:picLocks noChangeAspect="1"/>
          </p:cNvPicPr>
          <p:nvPr/>
        </p:nvPicPr>
        <p:blipFill>
          <a:blip r:embed="rId3" cstate="print"/>
          <a:stretch>
            <a:fillRect/>
          </a:stretch>
        </p:blipFill>
        <p:spPr>
          <a:xfrm>
            <a:off x="5410200" y="1828800"/>
            <a:ext cx="2822501" cy="33645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have a right to:</a:t>
            </a:r>
            <a:endParaRPr lang="en-US" dirty="0"/>
          </a:p>
        </p:txBody>
      </p:sp>
      <p:sp>
        <p:nvSpPr>
          <p:cNvPr id="3" name="Content Placeholder 2"/>
          <p:cNvSpPr>
            <a:spLocks noGrp="1"/>
          </p:cNvSpPr>
          <p:nvPr>
            <p:ph idx="1"/>
          </p:nvPr>
        </p:nvSpPr>
        <p:spPr>
          <a:xfrm>
            <a:off x="457200" y="1371600"/>
            <a:ext cx="3352800" cy="5084136"/>
          </a:xfrm>
        </p:spPr>
        <p:txBody>
          <a:bodyPr>
            <a:normAutofit lnSpcReduction="10000"/>
          </a:bodyPr>
          <a:lstStyle/>
          <a:p>
            <a:r>
              <a:rPr lang="en-US" sz="2800" dirty="0" smtClean="0"/>
              <a:t>Review medical records, examine bills, get explanations of care and charges.</a:t>
            </a:r>
          </a:p>
          <a:p>
            <a:r>
              <a:rPr lang="en-US" sz="2800" dirty="0" smtClean="0"/>
              <a:t>Be informed of hospital rules and regulations, and available resources to resolve disputes or grievances.</a:t>
            </a:r>
            <a:endParaRPr lang="en-US" sz="2400" dirty="0" smtClean="0"/>
          </a:p>
          <a:p>
            <a:endParaRPr lang="en-US" dirty="0"/>
          </a:p>
        </p:txBody>
      </p:sp>
      <p:pic>
        <p:nvPicPr>
          <p:cNvPr id="4" name="Picture 3" descr="PRFMD141.WMF"/>
          <p:cNvPicPr>
            <a:picLocks noChangeAspect="1"/>
          </p:cNvPicPr>
          <p:nvPr/>
        </p:nvPicPr>
        <p:blipFill>
          <a:blip r:embed="rId3" cstate="print"/>
          <a:stretch>
            <a:fillRect/>
          </a:stretch>
        </p:blipFill>
        <p:spPr>
          <a:xfrm>
            <a:off x="3962400" y="1524000"/>
            <a:ext cx="4419600" cy="4038600"/>
          </a:xfrm>
          <a:prstGeom prst="rect">
            <a:avLst/>
          </a:prstGeom>
        </p:spPr>
      </p:pic>
      <p:sp>
        <p:nvSpPr>
          <p:cNvPr id="5" name="TextBox 4"/>
          <p:cNvSpPr txBox="1"/>
          <p:nvPr/>
        </p:nvSpPr>
        <p:spPr>
          <a:xfrm>
            <a:off x="6172200" y="2895600"/>
            <a:ext cx="1371600" cy="1200329"/>
          </a:xfrm>
          <a:prstGeom prst="rect">
            <a:avLst/>
          </a:prstGeom>
          <a:noFill/>
        </p:spPr>
        <p:txBody>
          <a:bodyPr wrap="square" rtlCol="0">
            <a:spAutoFit/>
          </a:bodyPr>
          <a:lstStyle/>
          <a:p>
            <a:r>
              <a:rPr lang="en-US" dirty="0" smtClean="0"/>
              <a:t>You owe $9,999,999 for your office visit!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Resident’s rights include:</a:t>
            </a:r>
            <a:endParaRPr lang="en-US" dirty="0"/>
          </a:p>
        </p:txBody>
      </p:sp>
      <p:sp>
        <p:nvSpPr>
          <p:cNvPr id="3" name="Content Placeholder 2"/>
          <p:cNvSpPr>
            <a:spLocks noGrp="1"/>
          </p:cNvSpPr>
          <p:nvPr>
            <p:ph idx="1"/>
          </p:nvPr>
        </p:nvSpPr>
        <p:spPr>
          <a:xfrm>
            <a:off x="457200" y="1371600"/>
            <a:ext cx="6019800" cy="4931736"/>
          </a:xfrm>
        </p:spPr>
        <p:txBody>
          <a:bodyPr/>
          <a:lstStyle/>
          <a:p>
            <a:r>
              <a:rPr lang="en-US" dirty="0" smtClean="0"/>
              <a:t>Freedom from abuse and chemical/physical restraints.</a:t>
            </a:r>
          </a:p>
          <a:p>
            <a:r>
              <a:rPr lang="en-US" dirty="0" smtClean="0"/>
              <a:t>Participate in family/resident groups and in social, religious and community activities.</a:t>
            </a:r>
          </a:p>
          <a:p>
            <a:r>
              <a:rPr lang="en-US" dirty="0" smtClean="0"/>
              <a:t>Manage personal funds and use personal possessions.</a:t>
            </a:r>
          </a:p>
          <a:p>
            <a:r>
              <a:rPr lang="en-US" dirty="0" smtClean="0"/>
              <a:t>To share a room with his/her   spouse if both are residents.</a:t>
            </a:r>
          </a:p>
          <a:p>
            <a:pPr>
              <a:buNone/>
            </a:pPr>
            <a:endParaRPr lang="en-US" dirty="0"/>
          </a:p>
        </p:txBody>
      </p:sp>
      <p:pic>
        <p:nvPicPr>
          <p:cNvPr id="3074" name="Picture 2" descr="E:\IMAGES.TIF\FAMILY\EXTENDED\FAMEX004.TIF"/>
          <p:cNvPicPr>
            <a:picLocks noChangeAspect="1" noChangeArrowheads="1"/>
          </p:cNvPicPr>
          <p:nvPr/>
        </p:nvPicPr>
        <p:blipFill>
          <a:blip r:embed="rId3" cstate="print"/>
          <a:srcRect/>
          <a:stretch>
            <a:fillRect/>
          </a:stretch>
        </p:blipFill>
        <p:spPr bwMode="auto">
          <a:xfrm>
            <a:off x="5867400" y="2743200"/>
            <a:ext cx="2083118" cy="205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Patient’s rights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A physician walks into a patient’s room with three medical students.  Does the patient have the right to ask the medical students to leave?</a:t>
            </a:r>
          </a:p>
          <a:p>
            <a:pPr marL="514350" indent="-514350">
              <a:buFont typeface="+mj-lt"/>
              <a:buAutoNum type="arabicPeriod"/>
            </a:pPr>
            <a:r>
              <a:rPr lang="en-US" dirty="0" smtClean="0"/>
              <a:t>Does a patient have the right to challenge charges on his/her hospital bill?</a:t>
            </a:r>
          </a:p>
          <a:p>
            <a:pPr marL="514350" indent="-514350">
              <a:buFont typeface="+mj-lt"/>
              <a:buAutoNum type="arabicPeriod"/>
            </a:pPr>
            <a:r>
              <a:rPr lang="en-US" dirty="0" smtClean="0"/>
              <a:t>A nurse anesthetist visits a patient before surgery, but the patient is not comfortable with the anesthetist.  What should he/she do?</a:t>
            </a:r>
          </a:p>
          <a:p>
            <a:pPr marL="514350" indent="-514350">
              <a:buFont typeface="+mj-lt"/>
              <a:buAutoNum type="arabicPeriod"/>
            </a:pPr>
            <a:r>
              <a:rPr lang="en-US" dirty="0" smtClean="0"/>
              <a:t>Do you think nursing homes ever violate any residents’ rights?  Which ones?</a:t>
            </a:r>
            <a:endParaRPr lang="en-US" dirty="0"/>
          </a:p>
        </p:txBody>
      </p:sp>
      <p:sp>
        <p:nvSpPr>
          <p:cNvPr id="4" name="Rectangle 3"/>
          <p:cNvSpPr/>
          <p:nvPr/>
        </p:nvSpPr>
        <p:spPr>
          <a:xfrm rot="20774951">
            <a:off x="5038016" y="191802"/>
            <a:ext cx="1725152"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QUIZ</a:t>
            </a:r>
            <a:endParaRPr lang="en-US" sz="54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800" dirty="0" smtClean="0"/>
              <a:t>5.21	Apply standards for HIPAA.</a:t>
            </a:r>
          </a:p>
          <a:p>
            <a:r>
              <a:rPr lang="en-US" sz="2800" dirty="0" smtClean="0"/>
              <a:t>5.22	Describe advance directives.</a:t>
            </a:r>
          </a:p>
          <a:p>
            <a:r>
              <a:rPr lang="en-US" sz="2800" dirty="0" smtClean="0"/>
              <a:t>5.23	Summarize the Patient’s Bill of 			Rights.</a:t>
            </a:r>
          </a:p>
          <a:p>
            <a:r>
              <a:rPr lang="en-US" sz="2800" dirty="0" smtClean="0"/>
              <a:t>5.24	Understand informed consent.</a:t>
            </a:r>
          </a:p>
          <a:p>
            <a:r>
              <a:rPr lang="en-US" sz="2800" dirty="0" smtClean="0"/>
              <a:t>5.25	Explain laws governing harassment, 		employment and scope of practice.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a:t>
            </a:r>
            <a:endParaRPr lang="en-US" dirty="0"/>
          </a:p>
        </p:txBody>
      </p:sp>
      <p:sp>
        <p:nvSpPr>
          <p:cNvPr id="3" name="Content Placeholder 2"/>
          <p:cNvSpPr>
            <a:spLocks noGrp="1"/>
          </p:cNvSpPr>
          <p:nvPr>
            <p:ph idx="1"/>
          </p:nvPr>
        </p:nvSpPr>
        <p:spPr/>
        <p:txBody>
          <a:bodyPr/>
          <a:lstStyle/>
          <a:p>
            <a:r>
              <a:rPr lang="en-US" dirty="0" smtClean="0"/>
              <a:t>Informed consent is permission granted voluntarily by a person who is of sound mind after the procedure and all risks have been explained in terms the person can understand.</a:t>
            </a:r>
          </a:p>
          <a:p>
            <a:r>
              <a:rPr lang="en-US" dirty="0" smtClean="0"/>
              <a:t>Can be verbal, but for most procedures, should be in writing.</a:t>
            </a:r>
          </a:p>
          <a:p>
            <a:r>
              <a:rPr lang="en-US" dirty="0" smtClean="0"/>
              <a:t>Person can withdraw consent at any               time.</a:t>
            </a:r>
          </a:p>
          <a:p>
            <a:r>
              <a:rPr lang="en-US" dirty="0" smtClean="0"/>
              <a:t>Procedures should not be performed                     if the patient does not give consent.</a:t>
            </a:r>
          </a:p>
          <a:p>
            <a:endParaRPr lang="en-US" dirty="0"/>
          </a:p>
        </p:txBody>
      </p:sp>
      <p:pic>
        <p:nvPicPr>
          <p:cNvPr id="4099" name="Picture 3" descr="E:\IMAGES.TIF\BUS_OFF\EQP_SUPP\B_OEQ122.TIF"/>
          <p:cNvPicPr>
            <a:picLocks noChangeAspect="1" noChangeArrowheads="1"/>
          </p:cNvPicPr>
          <p:nvPr/>
        </p:nvPicPr>
        <p:blipFill>
          <a:blip r:embed="rId3" cstate="print"/>
          <a:srcRect/>
          <a:stretch>
            <a:fillRect/>
          </a:stretch>
        </p:blipFill>
        <p:spPr bwMode="auto">
          <a:xfrm>
            <a:off x="6553200" y="3733800"/>
            <a:ext cx="1981200" cy="2286000"/>
          </a:xfrm>
          <a:prstGeom prst="rect">
            <a:avLst/>
          </a:prstGeom>
          <a:noFill/>
        </p:spPr>
      </p:pic>
      <p:sp>
        <p:nvSpPr>
          <p:cNvPr id="5" name="TextBox 4"/>
          <p:cNvSpPr txBox="1"/>
          <p:nvPr/>
        </p:nvSpPr>
        <p:spPr>
          <a:xfrm>
            <a:off x="6934200" y="4114800"/>
            <a:ext cx="1219200" cy="707886"/>
          </a:xfrm>
          <a:prstGeom prst="rect">
            <a:avLst/>
          </a:prstGeom>
          <a:solidFill>
            <a:schemeClr val="bg1"/>
          </a:solidFill>
        </p:spPr>
        <p:txBody>
          <a:bodyPr wrap="square" rtlCol="0">
            <a:spAutoFit/>
          </a:bodyPr>
          <a:lstStyle/>
          <a:p>
            <a:pPr algn="ctr"/>
            <a:r>
              <a:rPr lang="en-US" sz="2000" b="1" dirty="0" smtClean="0">
                <a:solidFill>
                  <a:schemeClr val="accent6">
                    <a:lumMod val="75000"/>
                  </a:schemeClr>
                </a:solidFill>
                <a:latin typeface="Book Antiqua" pitchFamily="18" charset="0"/>
              </a:rPr>
              <a:t>Consent Form</a:t>
            </a:r>
            <a:endParaRPr lang="en-US" sz="2000" b="1" dirty="0">
              <a:solidFill>
                <a:schemeClr val="accent6">
                  <a:lumMod val="75000"/>
                </a:schemeClr>
              </a:solidFill>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Informed Consent</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If a patient gives permission for a procedure but is heavily drugged at the time, is that legal?</a:t>
            </a:r>
          </a:p>
          <a:p>
            <a:pPr marL="514350" indent="-514350">
              <a:buFont typeface="+mj-lt"/>
              <a:buAutoNum type="arabicPeriod"/>
            </a:pPr>
            <a:r>
              <a:rPr lang="en-US" dirty="0" smtClean="0"/>
              <a:t>If a patient signs a consent form without reading the form, have the rules for informed consent been legally met?</a:t>
            </a:r>
          </a:p>
          <a:p>
            <a:pPr marL="514350" indent="-514350">
              <a:buFont typeface="+mj-lt"/>
              <a:buAutoNum type="arabicPeriod"/>
            </a:pPr>
            <a:r>
              <a:rPr lang="en-US" dirty="0" smtClean="0"/>
              <a:t>If a patient signs a consent form and, while of sound mind, changes his mind about having the procedure, can the physician still perform the procedure?</a:t>
            </a:r>
            <a:endParaRPr lang="en-US" dirty="0"/>
          </a:p>
        </p:txBody>
      </p:sp>
      <p:sp>
        <p:nvSpPr>
          <p:cNvPr id="4" name="Rectangle 3"/>
          <p:cNvSpPr/>
          <p:nvPr/>
        </p:nvSpPr>
        <p:spPr>
          <a:xfrm rot="20774951">
            <a:off x="5266615" y="191802"/>
            <a:ext cx="1725152"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QUIZ</a:t>
            </a:r>
            <a:endParaRPr lang="en-US" sz="54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77200" cy="899160"/>
          </a:xfrm>
        </p:spPr>
        <p:txBody>
          <a:bodyPr>
            <a:normAutofit/>
          </a:bodyPr>
          <a:lstStyle/>
          <a:p>
            <a:r>
              <a:rPr lang="en-US" dirty="0" smtClean="0"/>
              <a:t>Labor and employment</a:t>
            </a:r>
            <a:endParaRPr lang="en-US" dirty="0"/>
          </a:p>
        </p:txBody>
      </p:sp>
      <p:sp>
        <p:nvSpPr>
          <p:cNvPr id="3" name="Content Placeholder 2"/>
          <p:cNvSpPr>
            <a:spLocks noGrp="1"/>
          </p:cNvSpPr>
          <p:nvPr>
            <p:ph idx="1"/>
          </p:nvPr>
        </p:nvSpPr>
        <p:spPr/>
        <p:txBody>
          <a:bodyPr/>
          <a:lstStyle/>
          <a:p>
            <a:r>
              <a:rPr lang="en-US" dirty="0" smtClean="0"/>
              <a:t>Americans with Disabilities Act </a:t>
            </a:r>
          </a:p>
          <a:p>
            <a:pPr lvl="1"/>
            <a:r>
              <a:rPr lang="en-US" sz="2400" dirty="0" smtClean="0"/>
              <a:t>Prevents employment discrimination against disabled workers who are qualified to perform the job with reasonable accommodations.</a:t>
            </a:r>
          </a:p>
          <a:p>
            <a:pPr>
              <a:lnSpc>
                <a:spcPct val="150000"/>
              </a:lnSpc>
            </a:pPr>
            <a:r>
              <a:rPr lang="en-US" dirty="0" smtClean="0"/>
              <a:t>Civil Rights Act of 1964</a:t>
            </a:r>
          </a:p>
          <a:p>
            <a:pPr lvl="1"/>
            <a:r>
              <a:rPr lang="en-US" sz="2400" dirty="0" smtClean="0"/>
              <a:t>Prevents hiring discrimination on the basis of race, color, religion, sex, age or national origin.</a:t>
            </a:r>
          </a:p>
          <a:p>
            <a:pPr>
              <a:lnSpc>
                <a:spcPct val="150000"/>
              </a:lnSpc>
            </a:pPr>
            <a:r>
              <a:rPr lang="en-US" dirty="0" smtClean="0"/>
              <a:t>Occupational Safety and Health Act (OSHA)</a:t>
            </a:r>
          </a:p>
          <a:p>
            <a:pPr lvl="1"/>
            <a:r>
              <a:rPr lang="en-US" sz="2400" dirty="0" smtClean="0"/>
              <a:t>Prevents unsafe working conditions.</a:t>
            </a:r>
            <a:r>
              <a:rPr lang="en-US" dirty="0" smtClean="0"/>
              <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a:t>
            </a:r>
            <a:endParaRPr lang="en-US" dirty="0"/>
          </a:p>
        </p:txBody>
      </p:sp>
      <p:sp>
        <p:nvSpPr>
          <p:cNvPr id="3" name="Content Placeholder 2"/>
          <p:cNvSpPr>
            <a:spLocks noGrp="1"/>
          </p:cNvSpPr>
          <p:nvPr>
            <p:ph idx="1"/>
          </p:nvPr>
        </p:nvSpPr>
        <p:spPr>
          <a:xfrm>
            <a:off x="457200" y="1295400"/>
            <a:ext cx="7848600" cy="5160336"/>
          </a:xfrm>
        </p:spPr>
        <p:txBody>
          <a:bodyPr/>
          <a:lstStyle/>
          <a:p>
            <a:r>
              <a:rPr lang="en-US" dirty="0" smtClean="0"/>
              <a:t>Unwelcome actions that are sexual in nature.</a:t>
            </a:r>
          </a:p>
          <a:p>
            <a:r>
              <a:rPr lang="en-US" dirty="0" smtClean="0"/>
              <a:t>Victim and harasser may be man or woman, and may not be of the opposite sex.</a:t>
            </a:r>
          </a:p>
          <a:p>
            <a:r>
              <a:rPr lang="en-US" dirty="0" smtClean="0"/>
              <a:t>Harasser can be a supervisor, coworker, or nonemployee.</a:t>
            </a:r>
          </a:p>
          <a:p>
            <a:r>
              <a:rPr lang="en-US" dirty="0" smtClean="0"/>
              <a:t>Victim can be anyone affected by offensive conduct.</a:t>
            </a:r>
          </a:p>
          <a:p>
            <a:endParaRPr lang="en-US" dirty="0"/>
          </a:p>
        </p:txBody>
      </p:sp>
      <p:pic>
        <p:nvPicPr>
          <p:cNvPr id="1026" name="Picture 2" descr="E:\IMAGES.TIF\PROF\MED_DEN\PRFMD166.TIF"/>
          <p:cNvPicPr>
            <a:picLocks noChangeAspect="1" noChangeArrowheads="1"/>
          </p:cNvPicPr>
          <p:nvPr/>
        </p:nvPicPr>
        <p:blipFill>
          <a:blip r:embed="rId3" cstate="print"/>
          <a:srcRect/>
          <a:stretch>
            <a:fillRect/>
          </a:stretch>
        </p:blipFill>
        <p:spPr bwMode="auto">
          <a:xfrm>
            <a:off x="2438400" y="4210748"/>
            <a:ext cx="2237274" cy="2044002"/>
          </a:xfrm>
          <a:prstGeom prst="rect">
            <a:avLst/>
          </a:prstGeom>
          <a:noFill/>
        </p:spPr>
      </p:pic>
      <p:sp>
        <p:nvSpPr>
          <p:cNvPr id="5" name="Line Callout 1 4"/>
          <p:cNvSpPr/>
          <p:nvPr/>
        </p:nvSpPr>
        <p:spPr>
          <a:xfrm>
            <a:off x="5410200" y="4724400"/>
            <a:ext cx="2895600" cy="1295400"/>
          </a:xfrm>
          <a:prstGeom prst="borderCallout1">
            <a:avLst>
              <a:gd name="adj1" fmla="val 18750"/>
              <a:gd name="adj2" fmla="val -8333"/>
              <a:gd name="adj3" fmla="val -6204"/>
              <a:gd name="adj4" fmla="val -391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One of these days you’re going to stop pretending you don’t want to go out with me.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a:t>
            </a:r>
            <a:endParaRPr lang="en-US" dirty="0"/>
          </a:p>
        </p:txBody>
      </p:sp>
      <p:sp>
        <p:nvSpPr>
          <p:cNvPr id="3" name="Content Placeholder 2"/>
          <p:cNvSpPr>
            <a:spLocks noGrp="1"/>
          </p:cNvSpPr>
          <p:nvPr>
            <p:ph idx="1"/>
          </p:nvPr>
        </p:nvSpPr>
        <p:spPr>
          <a:xfrm>
            <a:off x="457200" y="1295400"/>
            <a:ext cx="5029200" cy="5160336"/>
          </a:xfrm>
        </p:spPr>
        <p:txBody>
          <a:bodyPr/>
          <a:lstStyle/>
          <a:p>
            <a:r>
              <a:rPr lang="en-US" dirty="0" smtClean="0"/>
              <a:t>Victims should first speak directly to the harasser.</a:t>
            </a:r>
          </a:p>
          <a:p>
            <a:r>
              <a:rPr lang="en-US" dirty="0" smtClean="0"/>
              <a:t>Clearly identify the unwelcome behavior and that it must stop.</a:t>
            </a:r>
          </a:p>
          <a:p>
            <a:r>
              <a:rPr lang="en-US" dirty="0" smtClean="0"/>
              <a:t>If the harassment continues, follow the facility’s sexual harassment policy.</a:t>
            </a:r>
          </a:p>
          <a:p>
            <a:endParaRPr lang="en-US" dirty="0"/>
          </a:p>
        </p:txBody>
      </p:sp>
      <p:pic>
        <p:nvPicPr>
          <p:cNvPr id="1026" name="Picture 2" descr="E:\IMAGES.TIF\PROF\MED_DEN\PRFMD166.TIF"/>
          <p:cNvPicPr>
            <a:picLocks noChangeAspect="1" noChangeArrowheads="1"/>
          </p:cNvPicPr>
          <p:nvPr/>
        </p:nvPicPr>
        <p:blipFill>
          <a:blip r:embed="rId3" cstate="print"/>
          <a:srcRect/>
          <a:stretch>
            <a:fillRect/>
          </a:stretch>
        </p:blipFill>
        <p:spPr bwMode="auto">
          <a:xfrm>
            <a:off x="5928935" y="3810000"/>
            <a:ext cx="2251939" cy="2057400"/>
          </a:xfrm>
          <a:prstGeom prst="rect">
            <a:avLst/>
          </a:prstGeom>
          <a:noFill/>
        </p:spPr>
      </p:pic>
      <p:sp>
        <p:nvSpPr>
          <p:cNvPr id="5" name="Line Callout 1 4"/>
          <p:cNvSpPr/>
          <p:nvPr/>
        </p:nvSpPr>
        <p:spPr>
          <a:xfrm>
            <a:off x="5638800" y="1447800"/>
            <a:ext cx="2819400" cy="1828800"/>
          </a:xfrm>
          <a:prstGeom prst="borderCallout1">
            <a:avLst>
              <a:gd name="adj1" fmla="val 107860"/>
              <a:gd name="adj2" fmla="val 51543"/>
              <a:gd name="adj3" fmla="val 156857"/>
              <a:gd name="adj4" fmla="val 3509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Doctor Jay, please do not ask me out again. I have a boyfriend and you are making me very uncomfortable.</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 sexual harassment</a:t>
            </a:r>
            <a:endParaRPr lang="en-US" dirty="0"/>
          </a:p>
        </p:txBody>
      </p:sp>
      <p:sp>
        <p:nvSpPr>
          <p:cNvPr id="3" name="Content Placeholder 2"/>
          <p:cNvSpPr>
            <a:spLocks noGrp="1"/>
          </p:cNvSpPr>
          <p:nvPr>
            <p:ph idx="1"/>
          </p:nvPr>
        </p:nvSpPr>
        <p:spPr/>
        <p:txBody>
          <a:bodyPr/>
          <a:lstStyle/>
          <a:p>
            <a:r>
              <a:rPr lang="en-US" sz="2800" dirty="0" smtClean="0"/>
              <a:t>Avoid discussing sexual matters not related to the job.</a:t>
            </a:r>
          </a:p>
          <a:p>
            <a:r>
              <a:rPr lang="en-US" sz="2800" dirty="0" smtClean="0"/>
              <a:t>Do NOT tell dirty jokes.</a:t>
            </a:r>
          </a:p>
          <a:p>
            <a:r>
              <a:rPr lang="en-US" sz="2800" dirty="0" smtClean="0"/>
              <a:t>Avoid sharing intimate details of your personal life at work.</a:t>
            </a:r>
          </a:p>
          <a:p>
            <a:r>
              <a:rPr lang="en-US" sz="2800" dirty="0" smtClean="0"/>
              <a:t>Do NOT joke about sexual matters.</a:t>
            </a:r>
          </a:p>
          <a:p>
            <a:r>
              <a:rPr lang="en-US" sz="2800" dirty="0" smtClean="0"/>
              <a:t>Avoid touching coworkers and patients in suggestive ways.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grievance</a:t>
            </a:r>
            <a:endParaRPr lang="en-US" dirty="0"/>
          </a:p>
        </p:txBody>
      </p:sp>
      <p:sp>
        <p:nvSpPr>
          <p:cNvPr id="3" name="Content Placeholder 2"/>
          <p:cNvSpPr>
            <a:spLocks noGrp="1"/>
          </p:cNvSpPr>
          <p:nvPr>
            <p:ph idx="1"/>
          </p:nvPr>
        </p:nvSpPr>
        <p:spPr/>
        <p:txBody>
          <a:bodyPr>
            <a:normAutofit/>
          </a:bodyPr>
          <a:lstStyle/>
          <a:p>
            <a:r>
              <a:rPr lang="en-US" sz="2800" dirty="0" smtClean="0"/>
              <a:t>A complaint about a circumstance considered to be unfair or potentially harmful.</a:t>
            </a:r>
          </a:p>
          <a:p>
            <a:r>
              <a:rPr lang="en-US" sz="2800" dirty="0" smtClean="0"/>
              <a:t>Learn facility grievance policy.</a:t>
            </a:r>
          </a:p>
          <a:p>
            <a:r>
              <a:rPr lang="en-US" sz="2800" dirty="0" smtClean="0"/>
              <a:t>Usually best to resolve workplace issues at the lowest level possible.</a:t>
            </a:r>
          </a:p>
          <a:p>
            <a:r>
              <a:rPr lang="en-US" sz="2800" dirty="0" smtClean="0"/>
              <a:t>Start with your immediate 	       supervisor.</a:t>
            </a:r>
          </a:p>
          <a:p>
            <a:r>
              <a:rPr lang="en-US" sz="2800" dirty="0" smtClean="0"/>
              <a:t>Only file a grievance after working                up the chain of command.</a:t>
            </a:r>
            <a:endParaRPr lang="en-US" sz="2800" dirty="0"/>
          </a:p>
        </p:txBody>
      </p:sp>
      <p:pic>
        <p:nvPicPr>
          <p:cNvPr id="2050" name="Picture 2" descr="E:\IMAGES.TIF\BUS_OFF\EQP_SUPP\B_OEQ157.TIF"/>
          <p:cNvPicPr>
            <a:picLocks noChangeAspect="1" noChangeArrowheads="1"/>
          </p:cNvPicPr>
          <p:nvPr/>
        </p:nvPicPr>
        <p:blipFill>
          <a:blip r:embed="rId3" cstate="print"/>
          <a:srcRect/>
          <a:stretch>
            <a:fillRect/>
          </a:stretch>
        </p:blipFill>
        <p:spPr bwMode="auto">
          <a:xfrm>
            <a:off x="6553200" y="3581400"/>
            <a:ext cx="1905000" cy="2300377"/>
          </a:xfrm>
          <a:prstGeom prst="rect">
            <a:avLst/>
          </a:prstGeom>
          <a:noFill/>
        </p:spPr>
      </p:pic>
      <p:sp>
        <p:nvSpPr>
          <p:cNvPr id="5" name="TextBox 4"/>
          <p:cNvSpPr txBox="1"/>
          <p:nvPr/>
        </p:nvSpPr>
        <p:spPr>
          <a:xfrm rot="2943740">
            <a:off x="6844957" y="4374146"/>
            <a:ext cx="1356987" cy="584775"/>
          </a:xfrm>
          <a:prstGeom prst="rect">
            <a:avLst/>
          </a:prstGeom>
          <a:noFill/>
        </p:spPr>
        <p:txBody>
          <a:bodyPr wrap="square" rtlCol="0">
            <a:spAutoFit/>
          </a:bodyPr>
          <a:lstStyle/>
          <a:p>
            <a:r>
              <a:rPr lang="en-US" sz="1600" dirty="0" smtClean="0">
                <a:solidFill>
                  <a:schemeClr val="accent6">
                    <a:lumMod val="75000"/>
                  </a:schemeClr>
                </a:solidFill>
                <a:latin typeface="Arial Black" pitchFamily="34" charset="0"/>
                <a:cs typeface="Aharoni" pitchFamily="2" charset="-79"/>
              </a:rPr>
              <a:t>Grievance</a:t>
            </a:r>
          </a:p>
          <a:p>
            <a:pPr algn="ctr"/>
            <a:r>
              <a:rPr lang="en-US" sz="1600" dirty="0" smtClean="0">
                <a:solidFill>
                  <a:schemeClr val="accent6">
                    <a:lumMod val="75000"/>
                  </a:schemeClr>
                </a:solidFill>
                <a:latin typeface="Arial Black" pitchFamily="34" charset="0"/>
                <a:cs typeface="Aharoni" pitchFamily="2" charset="-79"/>
              </a:rPr>
              <a:t>Forms</a:t>
            </a:r>
            <a:endParaRPr lang="en-US" sz="1600" dirty="0">
              <a:solidFill>
                <a:schemeClr val="accent6">
                  <a:lumMod val="75000"/>
                </a:schemeClr>
              </a:solidFill>
              <a:latin typeface="Arial Black" pitchFamily="34" charset="0"/>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practice</a:t>
            </a:r>
            <a:endParaRPr lang="en-US" dirty="0"/>
          </a:p>
        </p:txBody>
      </p:sp>
      <p:sp>
        <p:nvSpPr>
          <p:cNvPr id="3" name="Content Placeholder 2"/>
          <p:cNvSpPr>
            <a:spLocks noGrp="1"/>
          </p:cNvSpPr>
          <p:nvPr>
            <p:ph idx="1"/>
          </p:nvPr>
        </p:nvSpPr>
        <p:spPr/>
        <p:txBody>
          <a:bodyPr/>
          <a:lstStyle/>
          <a:p>
            <a:r>
              <a:rPr lang="en-US" dirty="0" smtClean="0"/>
              <a:t>What one is legally allowed to do in one’s profession.</a:t>
            </a:r>
          </a:p>
          <a:p>
            <a:r>
              <a:rPr lang="en-US" dirty="0" smtClean="0"/>
              <a:t>You MUST understand and practice within the guidelines of your profession.</a:t>
            </a:r>
          </a:p>
          <a:p>
            <a:r>
              <a:rPr lang="en-US" dirty="0" smtClean="0"/>
              <a:t>A supervisor should only ask you to perform activities within your scope of practice.</a:t>
            </a:r>
          </a:p>
          <a:p>
            <a:r>
              <a:rPr lang="en-US" dirty="0" smtClean="0"/>
              <a:t>In most instances, you should refuse to perform skills outside your scope of practice.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77200" cy="975360"/>
          </a:xfrm>
        </p:spPr>
        <p:txBody>
          <a:bodyPr>
            <a:normAutofit fontScale="90000"/>
          </a:bodyPr>
          <a:lstStyle/>
          <a:p>
            <a:r>
              <a:rPr lang="en-US" dirty="0" smtClean="0"/>
              <a:t>Harassment, labor, and           scope of practice </a:t>
            </a:r>
            <a:endParaRPr lang="en-US" dirty="0"/>
          </a:p>
        </p:txBody>
      </p:sp>
      <p:sp>
        <p:nvSpPr>
          <p:cNvPr id="3" name="Content Placeholder 2"/>
          <p:cNvSpPr>
            <a:spLocks noGrp="1"/>
          </p:cNvSpPr>
          <p:nvPr>
            <p:ph idx="1"/>
          </p:nvPr>
        </p:nvSpPr>
        <p:spPr>
          <a:xfrm>
            <a:off x="457200" y="1524000"/>
            <a:ext cx="8077200" cy="4931736"/>
          </a:xfrm>
        </p:spPr>
        <p:txBody>
          <a:bodyPr/>
          <a:lstStyle/>
          <a:p>
            <a:pPr marL="514350" indent="-514350">
              <a:buFont typeface="+mj-lt"/>
              <a:buAutoNum type="arabicPeriod"/>
            </a:pPr>
            <a:r>
              <a:rPr lang="en-US" dirty="0" smtClean="0"/>
              <a:t>A healthcare worker tells dirty jokes to coworkers who encourage the jokes.  Is this sexual harassment?</a:t>
            </a:r>
          </a:p>
          <a:p>
            <a:pPr marL="514350" indent="-514350">
              <a:buFont typeface="+mj-lt"/>
              <a:buAutoNum type="arabicPeriod"/>
            </a:pPr>
            <a:r>
              <a:rPr lang="en-US" dirty="0" smtClean="0"/>
              <a:t>A male pharmacist makes crude comments about women to nobody in particular.  A pharmacy assistant who hears his remarks finds the remarks offensive.  Is this sexual harassment?</a:t>
            </a:r>
          </a:p>
          <a:p>
            <a:pPr marL="514350" indent="-514350">
              <a:buFont typeface="+mj-lt"/>
              <a:buAutoNum type="arabicPeriod"/>
            </a:pPr>
            <a:r>
              <a:rPr lang="en-US" dirty="0" smtClean="0"/>
              <a:t>Are workplace romances considered sexual harassment?</a:t>
            </a:r>
          </a:p>
          <a:p>
            <a:pPr marL="514350" indent="-514350">
              <a:buFont typeface="+mj-lt"/>
              <a:buAutoNum type="arabicPeriod"/>
            </a:pPr>
            <a:r>
              <a:rPr lang="en-US" dirty="0" smtClean="0"/>
              <a:t>What should you do if someone at work makes sexual comments that make you uncomfortable?</a:t>
            </a:r>
            <a:endParaRPr lang="en-US" dirty="0"/>
          </a:p>
        </p:txBody>
      </p:sp>
      <p:sp>
        <p:nvSpPr>
          <p:cNvPr id="4" name="Rectangle 3"/>
          <p:cNvSpPr/>
          <p:nvPr/>
        </p:nvSpPr>
        <p:spPr>
          <a:xfrm rot="20774951">
            <a:off x="6104815" y="191802"/>
            <a:ext cx="1725152"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QUIZ</a:t>
            </a:r>
            <a:endParaRPr lang="en-US" sz="54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8077200" cy="975360"/>
          </a:xfrm>
        </p:spPr>
        <p:txBody>
          <a:bodyPr>
            <a:normAutofit fontScale="90000"/>
          </a:bodyPr>
          <a:lstStyle/>
          <a:p>
            <a:r>
              <a:rPr lang="en-US" dirty="0" smtClean="0"/>
              <a:t>Harassment, labor, and           scope of practice </a:t>
            </a:r>
            <a:endParaRPr lang="en-US" dirty="0"/>
          </a:p>
        </p:txBody>
      </p:sp>
      <p:sp>
        <p:nvSpPr>
          <p:cNvPr id="3" name="Content Placeholder 2"/>
          <p:cNvSpPr>
            <a:spLocks noGrp="1"/>
          </p:cNvSpPr>
          <p:nvPr>
            <p:ph idx="1"/>
          </p:nvPr>
        </p:nvSpPr>
        <p:spPr>
          <a:xfrm>
            <a:off x="457200" y="1524000"/>
            <a:ext cx="8077200" cy="4931736"/>
          </a:xfrm>
        </p:spPr>
        <p:txBody>
          <a:bodyPr/>
          <a:lstStyle/>
          <a:p>
            <a:pPr marL="514350" indent="-514350">
              <a:buFont typeface="+mj-lt"/>
              <a:buAutoNum type="arabicPeriod" startAt="5"/>
            </a:pPr>
            <a:r>
              <a:rPr lang="en-US" dirty="0" smtClean="0"/>
              <a:t>What role does OSHA play in protecting the worker?</a:t>
            </a:r>
          </a:p>
          <a:p>
            <a:pPr marL="514350" indent="-514350">
              <a:buFont typeface="+mj-lt"/>
              <a:buAutoNum type="arabicPeriod" startAt="5"/>
            </a:pPr>
            <a:r>
              <a:rPr lang="en-US" dirty="0" smtClean="0"/>
              <a:t>Roxy applies for a job as a medical receptionist.  She is well qualified for the job, but is a double-amputee and uses a wheelchair.  Can she be denied the job because her wheelchair use might require the office to make some renovations?</a:t>
            </a:r>
          </a:p>
          <a:p>
            <a:pPr marL="514350" indent="-514350">
              <a:buFont typeface="+mj-lt"/>
              <a:buAutoNum type="arabicPeriod" startAt="5"/>
            </a:pPr>
            <a:r>
              <a:rPr lang="en-US" dirty="0" smtClean="0"/>
              <a:t>When should you file a grievance?</a:t>
            </a:r>
          </a:p>
          <a:p>
            <a:pPr marL="514350" indent="-514350">
              <a:buFont typeface="+mj-lt"/>
              <a:buAutoNum type="arabicPeriod" startAt="5"/>
            </a:pPr>
            <a:r>
              <a:rPr lang="en-US" dirty="0" smtClean="0"/>
              <a:t>Do nursing assistants have a scope of practice?</a:t>
            </a:r>
          </a:p>
          <a:p>
            <a:endParaRPr lang="en-US" dirty="0"/>
          </a:p>
        </p:txBody>
      </p:sp>
      <p:sp>
        <p:nvSpPr>
          <p:cNvPr id="4" name="Rectangle 3"/>
          <p:cNvSpPr/>
          <p:nvPr/>
        </p:nvSpPr>
        <p:spPr>
          <a:xfrm rot="20774951">
            <a:off x="6104815" y="191802"/>
            <a:ext cx="1725152"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QUIZ</a:t>
            </a:r>
            <a:endParaRPr lang="en-US" sz="54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hipaa</a:t>
            </a:r>
            <a:endParaRPr lang="en-US" dirty="0"/>
          </a:p>
        </p:txBody>
      </p:sp>
      <p:sp>
        <p:nvSpPr>
          <p:cNvPr id="3" name="Content Placeholder 2"/>
          <p:cNvSpPr>
            <a:spLocks noGrp="1"/>
          </p:cNvSpPr>
          <p:nvPr>
            <p:ph idx="1"/>
          </p:nvPr>
        </p:nvSpPr>
        <p:spPr/>
        <p:txBody>
          <a:bodyPr/>
          <a:lstStyle/>
          <a:p>
            <a:r>
              <a:rPr lang="en-US" dirty="0" smtClean="0"/>
              <a:t>Health Insurance Portability and Accountability Act</a:t>
            </a:r>
          </a:p>
          <a:p>
            <a:r>
              <a:rPr lang="en-US" dirty="0" smtClean="0"/>
              <a:t>Federal protection for privacy of health information in all states.</a:t>
            </a:r>
          </a:p>
          <a:p>
            <a:endParaRPr lang="en-US" dirty="0" smtClean="0"/>
          </a:p>
          <a:p>
            <a:pPr algn="ctr">
              <a:buNone/>
            </a:pPr>
            <a:r>
              <a:rPr lang="en-US" b="1" dirty="0" smtClean="0"/>
              <a:t>The Health Insurance Portability and Accountability Act of 1996 (HIPAA) Privacy Rule </a:t>
            </a:r>
          </a:p>
          <a:p>
            <a:pPr>
              <a:buNone/>
            </a:pPr>
            <a:endParaRPr lang="en-US" dirty="0" smtClean="0"/>
          </a:p>
        </p:txBody>
      </p:sp>
      <p:pic>
        <p:nvPicPr>
          <p:cNvPr id="2050" name="Picture 2" descr="Healthcare worker and medical records">
            <a:hlinkClick r:id="rId3"/>
          </p:cNvPr>
          <p:cNvPicPr>
            <a:picLocks noChangeAspect="1" noChangeArrowheads="1"/>
          </p:cNvPicPr>
          <p:nvPr/>
        </p:nvPicPr>
        <p:blipFill>
          <a:blip r:embed="rId4" cstate="print"/>
          <a:srcRect/>
          <a:stretch>
            <a:fillRect/>
          </a:stretch>
        </p:blipFill>
        <p:spPr bwMode="auto">
          <a:xfrm>
            <a:off x="4648200" y="4343400"/>
            <a:ext cx="1472163" cy="1524000"/>
          </a:xfrm>
          <a:prstGeom prst="rect">
            <a:avLst/>
          </a:prstGeom>
          <a:noFill/>
          <a:ln>
            <a:solidFill>
              <a:schemeClr val="accent1"/>
            </a:solidFill>
          </a:ln>
        </p:spPr>
      </p:pic>
      <p:pic>
        <p:nvPicPr>
          <p:cNvPr id="2052" name="Picture 4" descr="HHS.gov">
            <a:hlinkClick r:id="rId5"/>
          </p:cNvPr>
          <p:cNvPicPr>
            <a:picLocks noChangeAspect="1" noChangeArrowheads="1"/>
          </p:cNvPicPr>
          <p:nvPr/>
        </p:nvPicPr>
        <p:blipFill>
          <a:blip r:embed="rId6" cstate="print"/>
          <a:srcRect/>
          <a:stretch>
            <a:fillRect/>
          </a:stretch>
        </p:blipFill>
        <p:spPr bwMode="auto">
          <a:xfrm>
            <a:off x="2286000" y="4876800"/>
            <a:ext cx="2370793" cy="6191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Healthcare workers must know and follow the law in the practice of his/her profession – in order to safeguard the rights of the patient and the integrity of the profession.</a:t>
            </a:r>
          </a:p>
          <a:p>
            <a:r>
              <a:rPr lang="en-US" dirty="0" smtClean="0"/>
              <a:t>Spend your career here . . . . not here.</a:t>
            </a:r>
          </a:p>
          <a:p>
            <a:pPr>
              <a:buNone/>
            </a:pPr>
            <a:endParaRPr lang="en-US" dirty="0"/>
          </a:p>
        </p:txBody>
      </p:sp>
      <p:pic>
        <p:nvPicPr>
          <p:cNvPr id="4" name="Picture 3" descr="Photo by flickr user tidewatermuse"/>
          <p:cNvPicPr/>
          <p:nvPr/>
        </p:nvPicPr>
        <p:blipFill>
          <a:blip r:embed="rId3" cstate="print"/>
          <a:srcRect/>
          <a:stretch>
            <a:fillRect/>
          </a:stretch>
        </p:blipFill>
        <p:spPr bwMode="auto">
          <a:xfrm>
            <a:off x="4876800" y="3581400"/>
            <a:ext cx="2895600" cy="1905000"/>
          </a:xfrm>
          <a:prstGeom prst="rect">
            <a:avLst/>
          </a:prstGeom>
          <a:ln>
            <a:noFill/>
          </a:ln>
          <a:effectLst>
            <a:softEdge rad="112500"/>
          </a:effectLst>
        </p:spPr>
      </p:pic>
      <p:pic>
        <p:nvPicPr>
          <p:cNvPr id="2050" name="Picture 2" descr="vth_oval"/>
          <p:cNvPicPr>
            <a:picLocks noChangeAspect="1" noChangeArrowheads="1"/>
          </p:cNvPicPr>
          <p:nvPr/>
        </p:nvPicPr>
        <p:blipFill>
          <a:blip r:embed="rId4" cstate="print"/>
          <a:srcRect/>
          <a:stretch>
            <a:fillRect/>
          </a:stretch>
        </p:blipFill>
        <p:spPr bwMode="auto">
          <a:xfrm>
            <a:off x="1066800" y="3581400"/>
            <a:ext cx="3352800"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05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hipaa</a:t>
            </a:r>
            <a:endParaRPr lang="en-US" dirty="0"/>
          </a:p>
        </p:txBody>
      </p:sp>
      <p:sp>
        <p:nvSpPr>
          <p:cNvPr id="3" name="Content Placeholder 2"/>
          <p:cNvSpPr>
            <a:spLocks noGrp="1"/>
          </p:cNvSpPr>
          <p:nvPr>
            <p:ph idx="1"/>
          </p:nvPr>
        </p:nvSpPr>
        <p:spPr>
          <a:xfrm>
            <a:off x="457200" y="1219200"/>
            <a:ext cx="8077200" cy="990600"/>
          </a:xfrm>
        </p:spPr>
        <p:txBody>
          <a:bodyPr>
            <a:normAutofit/>
          </a:bodyPr>
          <a:lstStyle/>
          <a:p>
            <a:r>
              <a:rPr lang="en-US" dirty="0" smtClean="0"/>
              <a:t>Patients must sign HIPAA consent form for health care provider.</a:t>
            </a:r>
            <a:endParaRPr lang="en-US" dirty="0"/>
          </a:p>
        </p:txBody>
      </p:sp>
      <p:pic>
        <p:nvPicPr>
          <p:cNvPr id="1026" name="Picture 2"/>
          <p:cNvPicPr>
            <a:picLocks noChangeAspect="1" noChangeArrowheads="1"/>
          </p:cNvPicPr>
          <p:nvPr/>
        </p:nvPicPr>
        <p:blipFill>
          <a:blip r:embed="rId3" cstate="print"/>
          <a:srcRect l="19444" t="18667" r="17222" b="7556"/>
          <a:stretch>
            <a:fillRect/>
          </a:stretch>
        </p:blipFill>
        <p:spPr bwMode="auto">
          <a:xfrm>
            <a:off x="1295400" y="2315411"/>
            <a:ext cx="6239219" cy="4542589"/>
          </a:xfrm>
          <a:prstGeom prst="rect">
            <a:avLst/>
          </a:prstGeom>
          <a:noFill/>
          <a:ln w="9525">
            <a:solidFill>
              <a:schemeClr val="accent1"/>
            </a:solid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2000" fill="hold"/>
                                        <p:tgtEl>
                                          <p:spTgt spid="1026"/>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a:t>
            </a:r>
            <a:endParaRPr lang="en-US" dirty="0"/>
          </a:p>
        </p:txBody>
      </p:sp>
      <p:sp>
        <p:nvSpPr>
          <p:cNvPr id="3" name="Content Placeholder 2"/>
          <p:cNvSpPr>
            <a:spLocks noGrp="1"/>
          </p:cNvSpPr>
          <p:nvPr>
            <p:ph idx="1"/>
          </p:nvPr>
        </p:nvSpPr>
        <p:spPr/>
        <p:txBody>
          <a:bodyPr/>
          <a:lstStyle/>
          <a:p>
            <a:r>
              <a:rPr lang="en-US" dirty="0" smtClean="0"/>
              <a:t>Only exception to confidentiality rules is information that must be reported by law to protect the safety and welfare of the public.</a:t>
            </a:r>
          </a:p>
          <a:p>
            <a:pPr lvl="1">
              <a:lnSpc>
                <a:spcPct val="150000"/>
              </a:lnSpc>
            </a:pPr>
            <a:r>
              <a:rPr lang="en-US" sz="2400" dirty="0" smtClean="0"/>
              <a:t>Births and deaths</a:t>
            </a:r>
          </a:p>
          <a:p>
            <a:pPr lvl="1"/>
            <a:r>
              <a:rPr lang="en-US" sz="2400" dirty="0" smtClean="0"/>
              <a:t>Injuries caused by violence that require police involvement</a:t>
            </a:r>
          </a:p>
          <a:p>
            <a:pPr lvl="1"/>
            <a:r>
              <a:rPr lang="en-US" sz="2400" dirty="0" smtClean="0"/>
              <a:t>Communicable diseases</a:t>
            </a:r>
          </a:p>
          <a:p>
            <a:pPr lvl="1"/>
            <a:r>
              <a:rPr lang="en-US" sz="2400" dirty="0" smtClean="0"/>
              <a:t>Sexually transmitted diseases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HIPAA </a:t>
            </a:r>
            <a:endParaRPr lang="en-US" dirty="0"/>
          </a:p>
        </p:txBody>
      </p:sp>
      <p:sp>
        <p:nvSpPr>
          <p:cNvPr id="3" name="Content Placeholder 2"/>
          <p:cNvSpPr>
            <a:spLocks noGrp="1"/>
          </p:cNvSpPr>
          <p:nvPr>
            <p:ph idx="1"/>
          </p:nvPr>
        </p:nvSpPr>
        <p:spPr>
          <a:xfrm>
            <a:off x="457200" y="1371600"/>
            <a:ext cx="8077200" cy="5181600"/>
          </a:xfrm>
        </p:spPr>
        <p:txBody>
          <a:bodyPr>
            <a:normAutofit lnSpcReduction="10000"/>
          </a:bodyPr>
          <a:lstStyle/>
          <a:p>
            <a:pPr marL="514350" indent="-514350">
              <a:buFont typeface="+mj-lt"/>
              <a:buAutoNum type="arabicPeriod"/>
            </a:pPr>
            <a:r>
              <a:rPr lang="en-US" dirty="0" smtClean="0"/>
              <a:t>What federal department regulates HIPAA?</a:t>
            </a:r>
          </a:p>
          <a:p>
            <a:pPr marL="514350" indent="-514350">
              <a:buFont typeface="+mj-lt"/>
              <a:buAutoNum type="arabicPeriod"/>
            </a:pPr>
            <a:r>
              <a:rPr lang="en-US" dirty="0" smtClean="0"/>
              <a:t>Must a patient sign a HIPAA authorization form before his/her physician’s office files an insurance claim for the patient?</a:t>
            </a:r>
          </a:p>
          <a:p>
            <a:pPr marL="514350" indent="-514350">
              <a:buFont typeface="+mj-lt"/>
              <a:buAutoNum type="arabicPeriod"/>
            </a:pPr>
            <a:r>
              <a:rPr lang="en-US" dirty="0" smtClean="0"/>
              <a:t>Can a physician give a son confidential information about his father’s condition without the father’s written consent?</a:t>
            </a:r>
          </a:p>
          <a:p>
            <a:pPr marL="514350" indent="-514350">
              <a:buFont typeface="+mj-lt"/>
              <a:buAutoNum type="arabicPeriod"/>
            </a:pPr>
            <a:r>
              <a:rPr lang="en-US" dirty="0" smtClean="0"/>
              <a:t>Karen wants a copy of her dental x-rays.  Can the dental office charge her $10 to provide her with a copy?</a:t>
            </a:r>
          </a:p>
          <a:p>
            <a:pPr marL="514350" indent="-514350">
              <a:buFont typeface="+mj-lt"/>
              <a:buAutoNum type="arabicPeriod"/>
            </a:pPr>
            <a:r>
              <a:rPr lang="en-US" dirty="0" smtClean="0"/>
              <a:t>Brenda has a baby but does NOT want the information made public. Can she refuse to have the birth registered?</a:t>
            </a:r>
            <a:endParaRPr lang="en-US" dirty="0"/>
          </a:p>
        </p:txBody>
      </p:sp>
      <p:sp>
        <p:nvSpPr>
          <p:cNvPr id="4" name="Rectangle 3"/>
          <p:cNvSpPr/>
          <p:nvPr/>
        </p:nvSpPr>
        <p:spPr>
          <a:xfrm rot="20774951">
            <a:off x="2005139" y="242761"/>
            <a:ext cx="1725152" cy="923330"/>
          </a:xfrm>
          <a:prstGeom prst="rect">
            <a:avLst/>
          </a:prstGeom>
          <a:noFill/>
        </p:spPr>
        <p:txBody>
          <a:bodyPr wrap="non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rPr>
              <a:t>QUIZ</a:t>
            </a:r>
            <a:endParaRPr lang="en-US" sz="5400" b="1" cap="none" spc="0" dirty="0">
              <a:ln w="24500" cmpd="dbl">
                <a:solidFill>
                  <a:schemeClr val="accent2">
                    <a:shade val="85000"/>
                    <a:satMod val="155000"/>
                  </a:schemeClr>
                </a:solidFill>
                <a:prstDash val="solid"/>
                <a:miter lim="800000"/>
              </a:ln>
              <a:solidFill>
                <a:srgbClr val="FF0000"/>
              </a:solidFill>
              <a:effectLst>
                <a:outerShdw blurRad="38100" dist="38100" dir="7020000" algn="tl">
                  <a:srgbClr val="000000">
                    <a:alpha val="3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 Directives</a:t>
            </a:r>
            <a:endParaRPr lang="en-US" dirty="0"/>
          </a:p>
        </p:txBody>
      </p:sp>
      <p:sp>
        <p:nvSpPr>
          <p:cNvPr id="3" name="Content Placeholder 2"/>
          <p:cNvSpPr>
            <a:spLocks noGrp="1"/>
          </p:cNvSpPr>
          <p:nvPr>
            <p:ph idx="1"/>
          </p:nvPr>
        </p:nvSpPr>
        <p:spPr/>
        <p:txBody>
          <a:bodyPr/>
          <a:lstStyle/>
          <a:p>
            <a:r>
              <a:rPr lang="en-US" dirty="0" smtClean="0"/>
              <a:t>Also known as “legal directives”</a:t>
            </a:r>
          </a:p>
          <a:p>
            <a:r>
              <a:rPr lang="en-US" dirty="0" smtClean="0"/>
              <a:t>A legal document</a:t>
            </a:r>
          </a:p>
          <a:p>
            <a:r>
              <a:rPr lang="en-US" dirty="0" smtClean="0"/>
              <a:t>They allow individuals to state what medical treatment they want and do not want if they become incapacitated.</a:t>
            </a:r>
          </a:p>
          <a:p>
            <a:r>
              <a:rPr lang="en-US" dirty="0" smtClean="0"/>
              <a:t>Two main directives:</a:t>
            </a:r>
          </a:p>
          <a:p>
            <a:pPr lvl="1"/>
            <a:r>
              <a:rPr lang="en-US" sz="2400" dirty="0" smtClean="0"/>
              <a:t>Living will</a:t>
            </a:r>
          </a:p>
          <a:p>
            <a:pPr lvl="1"/>
            <a:r>
              <a:rPr lang="en-US" sz="2400" dirty="0" smtClean="0"/>
              <a:t>Durable power of attorney (POA)</a:t>
            </a:r>
            <a:endParaRPr lang="en-US" sz="2400" dirty="0"/>
          </a:p>
        </p:txBody>
      </p:sp>
      <p:pic>
        <p:nvPicPr>
          <p:cNvPr id="6146" name="Picture 2" descr="http://www.uslivingwillregistry.com/images/bnrLogo.jpg">
            <a:hlinkClick r:id="rId3"/>
          </p:cNvPr>
          <p:cNvPicPr>
            <a:picLocks noChangeAspect="1" noChangeArrowheads="1"/>
          </p:cNvPicPr>
          <p:nvPr/>
        </p:nvPicPr>
        <p:blipFill>
          <a:blip r:embed="rId4" cstate="print"/>
          <a:srcRect/>
          <a:stretch>
            <a:fillRect/>
          </a:stretch>
        </p:blipFill>
        <p:spPr bwMode="auto">
          <a:xfrm>
            <a:off x="4724400" y="3352800"/>
            <a:ext cx="3200400" cy="10477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1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a:t>
            </a:r>
            <a:r>
              <a:rPr lang="en-US" dirty="0" err="1" smtClean="0"/>
              <a:t>WIll</a:t>
            </a:r>
            <a:endParaRPr lang="en-US" dirty="0"/>
          </a:p>
        </p:txBody>
      </p:sp>
      <p:sp>
        <p:nvSpPr>
          <p:cNvPr id="3" name="Content Placeholder 2"/>
          <p:cNvSpPr>
            <a:spLocks noGrp="1"/>
          </p:cNvSpPr>
          <p:nvPr>
            <p:ph idx="1"/>
          </p:nvPr>
        </p:nvSpPr>
        <p:spPr/>
        <p:txBody>
          <a:bodyPr/>
          <a:lstStyle/>
          <a:p>
            <a:r>
              <a:rPr lang="en-US" dirty="0" smtClean="0"/>
              <a:t>Document that states measures that should not be taken to prolong life when the patient is terminal.</a:t>
            </a:r>
          </a:p>
          <a:p>
            <a:r>
              <a:rPr lang="en-US" dirty="0" smtClean="0"/>
              <a:t>Must be signed when individual is competent and witnessed by two adults who would not benefit from the death.</a:t>
            </a:r>
          </a:p>
          <a:p>
            <a:r>
              <a:rPr lang="en-US" dirty="0" smtClean="0"/>
              <a:t>Most states have laws that honor living wills.</a:t>
            </a:r>
          </a:p>
          <a:p>
            <a:r>
              <a:rPr lang="en-US" dirty="0" smtClean="0"/>
              <a:t>Living wills often have a Do Not Resuscitate (DNR) request. </a:t>
            </a:r>
          </a:p>
          <a:p>
            <a:r>
              <a:rPr lang="en-US" dirty="0" smtClean="0"/>
              <a:t>If so, a doctor may write a Do Not Resuscitate order.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E:\IMAGES.TIF\CARTOONS\ADULT\CRTAD185.TIF"/>
          <p:cNvPicPr>
            <a:picLocks noChangeAspect="1" noChangeArrowheads="1"/>
          </p:cNvPicPr>
          <p:nvPr/>
        </p:nvPicPr>
        <p:blipFill>
          <a:blip r:embed="rId3" cstate="print"/>
          <a:srcRect/>
          <a:stretch>
            <a:fillRect/>
          </a:stretch>
        </p:blipFill>
        <p:spPr bwMode="auto">
          <a:xfrm>
            <a:off x="6248400" y="2209800"/>
            <a:ext cx="1981200" cy="3615876"/>
          </a:xfrm>
          <a:prstGeom prst="rect">
            <a:avLst/>
          </a:prstGeom>
          <a:noFill/>
        </p:spPr>
      </p:pic>
      <p:sp>
        <p:nvSpPr>
          <p:cNvPr id="2" name="Title 1"/>
          <p:cNvSpPr>
            <a:spLocks noGrp="1"/>
          </p:cNvSpPr>
          <p:nvPr>
            <p:ph type="title"/>
          </p:nvPr>
        </p:nvSpPr>
        <p:spPr/>
        <p:txBody>
          <a:bodyPr/>
          <a:lstStyle/>
          <a:p>
            <a:r>
              <a:rPr lang="en-US" dirty="0" smtClean="0"/>
              <a:t>Durable power of attorney</a:t>
            </a:r>
            <a:endParaRPr lang="en-US" dirty="0"/>
          </a:p>
        </p:txBody>
      </p:sp>
      <p:sp>
        <p:nvSpPr>
          <p:cNvPr id="3" name="Content Placeholder 2"/>
          <p:cNvSpPr>
            <a:spLocks noGrp="1"/>
          </p:cNvSpPr>
          <p:nvPr>
            <p:ph idx="1"/>
          </p:nvPr>
        </p:nvSpPr>
        <p:spPr>
          <a:xfrm>
            <a:off x="457200" y="1371600"/>
            <a:ext cx="6858000" cy="5084136"/>
          </a:xfrm>
        </p:spPr>
        <p:txBody>
          <a:bodyPr>
            <a:normAutofit/>
          </a:bodyPr>
          <a:lstStyle/>
          <a:p>
            <a:r>
              <a:rPr lang="en-US" dirty="0" smtClean="0"/>
              <a:t>Also “Designation of Health Care Surrogate” or “Medical Power of Attorney”</a:t>
            </a:r>
          </a:p>
          <a:p>
            <a:r>
              <a:rPr lang="en-US" dirty="0" smtClean="0"/>
              <a:t>Permits an individual (known as a principal) to appoint another person (known as an agent) to make healthcare decisions if the principal becomes    unable to make decisions.</a:t>
            </a:r>
          </a:p>
          <a:p>
            <a:r>
              <a:rPr lang="en-US" dirty="0" smtClean="0"/>
              <a:t>Usually given to spouse or adult children.</a:t>
            </a:r>
          </a:p>
          <a:p>
            <a:r>
              <a:rPr lang="en-US" dirty="0" smtClean="0"/>
              <a:t>May be given to any qualified adult.</a:t>
            </a:r>
          </a:p>
          <a:p>
            <a:r>
              <a:rPr lang="en-US" dirty="0" smtClean="0"/>
              <a:t>POA must be signed by the principal, the agent, and two adult witnesses.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864</TotalTime>
  <Words>2491</Words>
  <Application>Microsoft Office PowerPoint</Application>
  <PresentationFormat>On-screen Show (4:3)</PresentationFormat>
  <Paragraphs>256</Paragraphs>
  <Slides>30</Slides>
  <Notes>28</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Opulent</vt:lpstr>
      <vt:lpstr>Legal Practices</vt:lpstr>
      <vt:lpstr>Objectives</vt:lpstr>
      <vt:lpstr>hipaa</vt:lpstr>
      <vt:lpstr>hipaa</vt:lpstr>
      <vt:lpstr>HIPAA</vt:lpstr>
      <vt:lpstr>HIPAA </vt:lpstr>
      <vt:lpstr>Advance Directives</vt:lpstr>
      <vt:lpstr>LIVING WIll</vt:lpstr>
      <vt:lpstr>Durable power of attorney</vt:lpstr>
      <vt:lpstr>Patient self determination act</vt:lpstr>
      <vt:lpstr>Advance Directives </vt:lpstr>
      <vt:lpstr>Patient’s Bill of Rights</vt:lpstr>
      <vt:lpstr>Patients have a right to:</vt:lpstr>
      <vt:lpstr>Patients have a right to:</vt:lpstr>
      <vt:lpstr>Patients have a right to:</vt:lpstr>
      <vt:lpstr>Patients have a right to:</vt:lpstr>
      <vt:lpstr>Patients have a right to:</vt:lpstr>
      <vt:lpstr>Resident’s rights include:</vt:lpstr>
      <vt:lpstr>Patient’s rights </vt:lpstr>
      <vt:lpstr>Informed Consent</vt:lpstr>
      <vt:lpstr>Informed Consent</vt:lpstr>
      <vt:lpstr>Labor and employment</vt:lpstr>
      <vt:lpstr>Sexual harassment</vt:lpstr>
      <vt:lpstr>Sexual harassment</vt:lpstr>
      <vt:lpstr>Avoid sexual harassment</vt:lpstr>
      <vt:lpstr>grievance</vt:lpstr>
      <vt:lpstr>Scope of practice</vt:lpstr>
      <vt:lpstr>Harassment, labor, and           scope of practice </vt:lpstr>
      <vt:lpstr>Harassment, labor, and           scope of practice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Practices</dc:title>
  <dc:creator>Kim Smith</dc:creator>
  <cp:lastModifiedBy>Williams, Harold</cp:lastModifiedBy>
  <cp:revision>19</cp:revision>
  <dcterms:created xsi:type="dcterms:W3CDTF">2009-04-10T17:35:26Z</dcterms:created>
  <dcterms:modified xsi:type="dcterms:W3CDTF">2015-10-30T14:16:18Z</dcterms:modified>
</cp:coreProperties>
</file>